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72" r:id="rId2"/>
    <p:sldMasterId id="2147483684" r:id="rId3"/>
  </p:sldMasterIdLst>
  <p:notesMasterIdLst>
    <p:notesMasterId r:id="rId47"/>
  </p:notesMasterIdLst>
  <p:sldIdLst>
    <p:sldId id="308" r:id="rId4"/>
    <p:sldId id="307" r:id="rId5"/>
    <p:sldId id="309" r:id="rId6"/>
    <p:sldId id="289" r:id="rId7"/>
    <p:sldId id="302" r:id="rId8"/>
    <p:sldId id="323" r:id="rId9"/>
    <p:sldId id="293" r:id="rId10"/>
    <p:sldId id="317" r:id="rId11"/>
    <p:sldId id="315" r:id="rId12"/>
    <p:sldId id="313" r:id="rId13"/>
    <p:sldId id="314" r:id="rId14"/>
    <p:sldId id="318" r:id="rId15"/>
    <p:sldId id="297" r:id="rId16"/>
    <p:sldId id="299" r:id="rId17"/>
    <p:sldId id="306" r:id="rId18"/>
    <p:sldId id="321" r:id="rId19"/>
    <p:sldId id="322" r:id="rId20"/>
    <p:sldId id="320" r:id="rId21"/>
    <p:sldId id="316" r:id="rId22"/>
    <p:sldId id="283" r:id="rId23"/>
    <p:sldId id="435" r:id="rId24"/>
    <p:sldId id="436" r:id="rId25"/>
    <p:sldId id="437" r:id="rId26"/>
    <p:sldId id="438" r:id="rId27"/>
    <p:sldId id="439" r:id="rId28"/>
    <p:sldId id="440" r:id="rId29"/>
    <p:sldId id="425" r:id="rId30"/>
    <p:sldId id="426" r:id="rId31"/>
    <p:sldId id="427" r:id="rId32"/>
    <p:sldId id="428" r:id="rId33"/>
    <p:sldId id="429" r:id="rId34"/>
    <p:sldId id="431" r:id="rId35"/>
    <p:sldId id="432" r:id="rId36"/>
    <p:sldId id="433" r:id="rId37"/>
    <p:sldId id="441" r:id="rId38"/>
    <p:sldId id="256" r:id="rId39"/>
    <p:sldId id="380" r:id="rId40"/>
    <p:sldId id="385" r:id="rId41"/>
    <p:sldId id="381" r:id="rId42"/>
    <p:sldId id="386" r:id="rId43"/>
    <p:sldId id="387" r:id="rId44"/>
    <p:sldId id="382" r:id="rId45"/>
    <p:sldId id="384" r:id="rId46"/>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BB31"/>
    <a:srgbClr val="559CFF"/>
    <a:srgbClr val="AFFF7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5D36BB-4FB0-5342-B6A7-0D3CE50346E7}" v="29" dt="2020-01-18T22:21:31.0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30" autoAdjust="0"/>
    <p:restoredTop sz="87309" autoAdjust="0"/>
  </p:normalViewPr>
  <p:slideViewPr>
    <p:cSldViewPr>
      <p:cViewPr varScale="1">
        <p:scale>
          <a:sx n="99" d="100"/>
          <a:sy n="99" d="100"/>
        </p:scale>
        <p:origin x="1020"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microsoft.com/office/2015/10/relationships/revisionInfo" Target="revisionInfo.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s>
</file>

<file path=ppt/media/image1.png>
</file>

<file path=ppt/media/image10.png>
</file>

<file path=ppt/media/image11.tiff>
</file>

<file path=ppt/media/image12.tif>
</file>

<file path=ppt/media/image13.png>
</file>

<file path=ppt/media/image14.gif>
</file>

<file path=ppt/media/image15.png>
</file>

<file path=ppt/media/image16.png>
</file>

<file path=ppt/media/image17.png>
</file>

<file path=ppt/media/image18.jpeg>
</file>

<file path=ppt/media/image19.gif>
</file>

<file path=ppt/media/image2.jpeg>
</file>

<file path=ppt/media/image20.png>
</file>

<file path=ppt/media/image21.png>
</file>

<file path=ppt/media/image3.png>
</file>

<file path=ppt/media/image4.sv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2971800" cy="4572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defRPr sz="1200"/>
            </a:lvl1pPr>
          </a:lstStyle>
          <a:p>
            <a:pPr>
              <a:defRPr/>
            </a:pPr>
            <a:endParaRPr lang="en-US" dirty="0"/>
          </a:p>
        </p:txBody>
      </p:sp>
      <p:sp>
        <p:nvSpPr>
          <p:cNvPr id="12291" name="Rectangle 3"/>
          <p:cNvSpPr>
            <a:spLocks noGrp="1" noChangeArrowheads="1"/>
          </p:cNvSpPr>
          <p:nvPr>
            <p:ph type="dt" idx="1"/>
          </p:nvPr>
        </p:nvSpPr>
        <p:spPr bwMode="auto">
          <a:xfrm>
            <a:off x="3886200" y="0"/>
            <a:ext cx="2971800" cy="4572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dirty="0"/>
          </a:p>
        </p:txBody>
      </p:sp>
      <p:sp>
        <p:nvSpPr>
          <p:cNvPr id="1229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Lst>
        </p:spPr>
      </p:sp>
      <p:sp>
        <p:nvSpPr>
          <p:cNvPr id="12293" name="Rectangle 5"/>
          <p:cNvSpPr>
            <a:spLocks noGrp="1" noChangeArrowheads="1"/>
          </p:cNvSpPr>
          <p:nvPr>
            <p:ph type="body" sz="quarter" idx="3"/>
          </p:nvPr>
        </p:nvSpPr>
        <p:spPr bwMode="auto">
          <a:xfrm>
            <a:off x="914400" y="4343400"/>
            <a:ext cx="5029200" cy="41148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0" y="8686800"/>
            <a:ext cx="2971800" cy="4572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defRPr sz="1200"/>
            </a:lvl1pPr>
          </a:lstStyle>
          <a:p>
            <a:pPr>
              <a:defRPr/>
            </a:pPr>
            <a:endParaRPr lang="en-US" dirty="0"/>
          </a:p>
        </p:txBody>
      </p:sp>
      <p:sp>
        <p:nvSpPr>
          <p:cNvPr id="12295" name="Rectangle 7"/>
          <p:cNvSpPr>
            <a:spLocks noGrp="1" noChangeArrowheads="1"/>
          </p:cNvSpPr>
          <p:nvPr>
            <p:ph type="sldNum" sz="quarter" idx="5"/>
          </p:nvPr>
        </p:nvSpPr>
        <p:spPr bwMode="auto">
          <a:xfrm>
            <a:off x="3886200" y="8686800"/>
            <a:ext cx="2971800" cy="4572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a:defRPr sz="1200"/>
            </a:lvl1pPr>
          </a:lstStyle>
          <a:p>
            <a:pPr>
              <a:defRPr/>
            </a:pPr>
            <a:fld id="{1DC03E52-B525-ED46-AF80-2C566CE595F1}" type="slidenum">
              <a:rPr lang="en-US"/>
              <a:pPr>
                <a:defRPr/>
              </a:pPr>
              <a:t>‹#›</a:t>
            </a:fld>
            <a:endParaRPr lang="en-US" dirty="0"/>
          </a:p>
        </p:txBody>
      </p:sp>
    </p:spTree>
    <p:extLst>
      <p:ext uri="{BB962C8B-B14F-4D97-AF65-F5344CB8AC3E}">
        <p14:creationId xmlns:p14="http://schemas.microsoft.com/office/powerpoint/2010/main" val="62878228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I’m going to run through a couple of higher level things again, the different tiers of OBIS node and how to become one, if that’s an appropriate thing to do, vs lining up with OBIS-Canada. How the OBIS system nests within the Intergovernmental Ocean Commission, how the IOC data policy works, that’s mostly to make sure it doesn’t clash with any of the policies at your institutions, especially in the era where we are becoming more aware of data ownership and protection considerations such as OCAP and CARE in addition to our commitments to FAIR principles for data sharing, we may find instances where pushing data into the OBIS system for certain projects might not meet obligations you’ve made to partners or will require their buy-in or input before releasing it via the OBIS publication licenses.</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a:t>
            </a:fld>
            <a:endParaRPr lang="en-US" dirty="0"/>
          </a:p>
        </p:txBody>
      </p:sp>
    </p:spTree>
    <p:extLst>
      <p:ext uri="{BB962C8B-B14F-4D97-AF65-F5344CB8AC3E}">
        <p14:creationId xmlns:p14="http://schemas.microsoft.com/office/powerpoint/2010/main" val="29028080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1DC03E52-B525-ED46-AF80-2C566CE595F1}" type="slidenum">
              <a:rPr lang="en-US" smtClean="0"/>
              <a:pPr>
                <a:defRPr/>
              </a:pPr>
              <a:t>14</a:t>
            </a:fld>
            <a:endParaRPr lang="en-US" dirty="0"/>
          </a:p>
        </p:txBody>
      </p:sp>
    </p:spTree>
    <p:extLst>
      <p:ext uri="{BB962C8B-B14F-4D97-AF65-F5344CB8AC3E}">
        <p14:creationId xmlns:p14="http://schemas.microsoft.com/office/powerpoint/2010/main" val="42489668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OBIS’s steering group evaluates the health of its Nodes at each of the SG meetings, and an OBIS node gets ticked over to inactive when it meets any of these conditions:</a:t>
            </a:r>
          </a:p>
          <a:p>
            <a:endParaRPr lang="en-US" dirty="0"/>
          </a:p>
          <a:p>
            <a:r>
              <a:rPr lang="en-US" dirty="0"/>
              <a:t> [ read slide ]</a:t>
            </a:r>
          </a:p>
          <a:p>
            <a:endParaRPr lang="en-US" dirty="0"/>
          </a:p>
          <a:p>
            <a:r>
              <a:rPr lang="en-US" dirty="0"/>
              <a:t> so you’ve got to keep in touch with the community, often on your own dime when it comes to attending the meetings and infrastructure, and be keeping your data portal active and running and have new data flowing through it.</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16</a:t>
            </a:fld>
            <a:endParaRPr lang="en-US" dirty="0"/>
          </a:p>
        </p:txBody>
      </p:sp>
    </p:spTree>
    <p:extLst>
      <p:ext uri="{BB962C8B-B14F-4D97-AF65-F5344CB8AC3E}">
        <p14:creationId xmlns:p14="http://schemas.microsoft.com/office/powerpoint/2010/main" val="6006893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The SG-OBIS members representing active OBIS Nodes will make one of the following decisions:</a:t>
            </a:r>
          </a:p>
          <a:p>
            <a:r>
              <a:rPr lang="en-US" sz="1200" dirty="0"/>
              <a:t> </a:t>
            </a:r>
          </a:p>
          <a:p>
            <a:pPr lvl="0"/>
            <a:r>
              <a:rPr lang="en-US" sz="1200" dirty="0"/>
              <a:t>Request the inactive OBIS node to submit a plan with actions, deliverables and times to improve their performance, within 3 months, to the OBIS Secretariat. This plan is reviewed and accepted by the OBIS-Executive Committee</a:t>
            </a:r>
          </a:p>
          <a:p>
            <a:r>
              <a:rPr lang="en-US" sz="1200" dirty="0"/>
              <a:t> </a:t>
            </a:r>
          </a:p>
          <a:p>
            <a:r>
              <a:rPr lang="en-US" sz="1200" dirty="0"/>
              <a:t>Or </a:t>
            </a:r>
          </a:p>
          <a:p>
            <a:r>
              <a:rPr lang="en-US" sz="1200" dirty="0"/>
              <a:t> </a:t>
            </a:r>
          </a:p>
          <a:p>
            <a:pPr lvl="0"/>
            <a:r>
              <a:rPr lang="en-US" sz="1200" dirty="0"/>
              <a:t>Provide a recommendation to the IOC Committee on IODE to remove the OBIS node from the IODE network.</a:t>
            </a:r>
          </a:p>
          <a:p>
            <a:r>
              <a:rPr lang="en-US" sz="1200" dirty="0"/>
              <a:t> </a:t>
            </a:r>
          </a:p>
          <a:p>
            <a:r>
              <a:rPr lang="en-US" sz="1200" dirty="0"/>
              <a:t>In either case, the OBIS Secretariat will inform the OBIS node manager of the SG-OBIS decision, with a copy to the IODE officers and the IODE national coordinator for data management of the country concerned.</a:t>
            </a:r>
          </a:p>
          <a:p>
            <a:r>
              <a:rPr lang="en-US" sz="1200" dirty="0"/>
              <a:t> </a:t>
            </a:r>
          </a:p>
          <a:p>
            <a:r>
              <a:rPr lang="en-US" sz="1200" dirty="0"/>
              <a:t>The IODE Committee is requested to consider the recommendation from the OBIS Steering Group and it may either accept the recommendation or request the inactive OBIS node to submit an action plan (option 1). </a:t>
            </a:r>
          </a:p>
          <a:p>
            <a:r>
              <a:rPr lang="en-US" sz="1200" dirty="0"/>
              <a:t> </a:t>
            </a:r>
          </a:p>
          <a:p>
            <a:r>
              <a:rPr lang="en-US" sz="1200" dirty="0"/>
              <a:t>When the inactive OBIS node is removed from the IODE network, the SG-OBIS will ask whether another OBIS node is interested in taking over the responsibilities of the removed OBIS node, until a new OBIS node in the country/region is established. </a:t>
            </a:r>
          </a:p>
          <a:p>
            <a:endParaRPr lang="en-US" dirty="0"/>
          </a:p>
        </p:txBody>
      </p:sp>
      <p:sp>
        <p:nvSpPr>
          <p:cNvPr id="4" name="Slide Number Placeholder 3"/>
          <p:cNvSpPr>
            <a:spLocks noGrp="1"/>
          </p:cNvSpPr>
          <p:nvPr>
            <p:ph type="sldNum" sz="quarter" idx="10"/>
          </p:nvPr>
        </p:nvSpPr>
        <p:spPr/>
        <p:txBody>
          <a:bodyPr/>
          <a:lstStyle/>
          <a:p>
            <a:pPr>
              <a:defRPr/>
            </a:pPr>
            <a:fld id="{1DC03E52-B525-ED46-AF80-2C566CE595F1}" type="slidenum">
              <a:rPr lang="en-US" smtClean="0"/>
              <a:pPr>
                <a:defRPr/>
              </a:pPr>
              <a:t>17</a:t>
            </a:fld>
            <a:endParaRPr lang="en-US" dirty="0"/>
          </a:p>
        </p:txBody>
      </p:sp>
    </p:spTree>
    <p:extLst>
      <p:ext uri="{BB962C8B-B14F-4D97-AF65-F5344CB8AC3E}">
        <p14:creationId xmlns:p14="http://schemas.microsoft.com/office/powerpoint/2010/main" val="9113676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big recruitment take-home here, OBIS needs more nodes, whether they are National Ocean Data Centers or Associated Data Units.</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18</a:t>
            </a:fld>
            <a:endParaRPr lang="en-US" dirty="0"/>
          </a:p>
        </p:txBody>
      </p:sp>
    </p:spTree>
    <p:extLst>
      <p:ext uri="{BB962C8B-B14F-4D97-AF65-F5344CB8AC3E}">
        <p14:creationId xmlns:p14="http://schemas.microsoft.com/office/powerpoint/2010/main" val="40214107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that’s of interest to you, you can find Ward’s contact information on the IODE website, but here it is here as well. He’s been a wonderful resource for us at OTN as we navigated this process, and it has done wonders for our bona fides in the ocean community to be contributing to this initiative.</a:t>
            </a:r>
          </a:p>
          <a:p>
            <a:endParaRPr lang="en-US" dirty="0"/>
          </a:p>
          <a:p>
            <a:r>
              <a:rPr lang="en-US" dirty="0"/>
              <a:t>Questions? OTN went through this process back in 2016 and so I can relate some of what we had to do and what the benefits have been so far.</a:t>
            </a:r>
          </a:p>
        </p:txBody>
      </p:sp>
      <p:sp>
        <p:nvSpPr>
          <p:cNvPr id="4" name="Slide Number Placeholder 3"/>
          <p:cNvSpPr>
            <a:spLocks noGrp="1"/>
          </p:cNvSpPr>
          <p:nvPr>
            <p:ph type="sldNum" sz="quarter" idx="10"/>
          </p:nvPr>
        </p:nvSpPr>
        <p:spPr/>
        <p:txBody>
          <a:bodyPr/>
          <a:lstStyle/>
          <a:p>
            <a:pPr>
              <a:defRPr/>
            </a:pPr>
            <a:fld id="{1DC03E52-B525-ED46-AF80-2C566CE595F1}" type="slidenum">
              <a:rPr lang="en-US" smtClean="0"/>
              <a:pPr>
                <a:defRPr/>
              </a:pPr>
              <a:t>19</a:t>
            </a:fld>
            <a:endParaRPr lang="en-US" dirty="0"/>
          </a:p>
        </p:txBody>
      </p:sp>
    </p:spTree>
    <p:extLst>
      <p:ext uri="{BB962C8B-B14F-4D97-AF65-F5344CB8AC3E}">
        <p14:creationId xmlns:p14="http://schemas.microsoft.com/office/powerpoint/2010/main" val="34584234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Espace réservé de l'image des diapositives 1"/>
          <p:cNvSpPr>
            <a:spLocks noGrp="1" noRot="1" noChangeAspect="1" noTextEdit="1"/>
          </p:cNvSpPr>
          <p:nvPr>
            <p:ph type="sldImg"/>
          </p:nvPr>
        </p:nvSpPr>
        <p:spPr bwMode="auto">
          <a:noFill/>
          <a:ln>
            <a:solidFill>
              <a:srgbClr val="000000"/>
            </a:solidFill>
            <a:miter lim="800000"/>
            <a:headEnd/>
            <a:tailEnd/>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Lst>
        </p:spPr>
      </p:sp>
      <p:sp>
        <p:nvSpPr>
          <p:cNvPr id="28674" name="Espace réservé des commentaires 2"/>
          <p:cNvSpPr>
            <a:spLocks noGrp="1"/>
          </p:cNvSpPr>
          <p:nvPr>
            <p:ph type="body" idx="1"/>
          </p:nvPr>
        </p:nvSpPr>
        <p:spPr bwMode="auto">
          <a:xfrm>
            <a:off x="679450" y="4735513"/>
            <a:ext cx="5435600" cy="4895850"/>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spcBef>
                <a:spcPct val="0"/>
              </a:spcBef>
            </a:pPr>
            <a:r>
              <a:rPr lang="fr-FR" sz="1600" dirty="0">
                <a:latin typeface="Calibri" charset="0"/>
              </a:rPr>
              <a:t>So, one of the </a:t>
            </a:r>
            <a:r>
              <a:rPr lang="fr-FR" sz="1600" dirty="0" err="1">
                <a:latin typeface="Calibri" charset="0"/>
              </a:rPr>
              <a:t>requirements</a:t>
            </a:r>
            <a:r>
              <a:rPr lang="fr-FR" sz="1600" dirty="0">
                <a:latin typeface="Calibri" charset="0"/>
              </a:rPr>
              <a:t> for OBIS </a:t>
            </a:r>
            <a:r>
              <a:rPr lang="fr-FR" sz="1600" dirty="0" err="1">
                <a:latin typeface="Calibri" charset="0"/>
              </a:rPr>
              <a:t>nodes</a:t>
            </a:r>
            <a:r>
              <a:rPr lang="fr-FR" sz="1600" dirty="0">
                <a:latin typeface="Calibri" charset="0"/>
              </a:rPr>
              <a:t> </a:t>
            </a:r>
            <a:r>
              <a:rPr lang="fr-FR" sz="1600" dirty="0" err="1">
                <a:latin typeface="Calibri" charset="0"/>
              </a:rPr>
              <a:t>is</a:t>
            </a:r>
            <a:r>
              <a:rPr lang="fr-FR" sz="1600" dirty="0">
                <a:latin typeface="Calibri" charset="0"/>
              </a:rPr>
              <a:t> to </a:t>
            </a:r>
            <a:r>
              <a:rPr lang="fr-FR" sz="1600" dirty="0" err="1">
                <a:latin typeface="Calibri" charset="0"/>
              </a:rPr>
              <a:t>follow</a:t>
            </a:r>
            <a:r>
              <a:rPr lang="fr-FR" sz="1600" dirty="0">
                <a:latin typeface="Calibri" charset="0"/>
              </a:rPr>
              <a:t> IOC data </a:t>
            </a:r>
            <a:r>
              <a:rPr lang="fr-FR" sz="1600" dirty="0" err="1">
                <a:latin typeface="Calibri" charset="0"/>
              </a:rPr>
              <a:t>policy</a:t>
            </a:r>
            <a:r>
              <a:rPr lang="fr-FR" sz="1600" dirty="0">
                <a:latin typeface="Calibri" charset="0"/>
              </a:rPr>
              <a:t> guidelines. So </a:t>
            </a:r>
            <a:r>
              <a:rPr lang="fr-FR" sz="1600" dirty="0" err="1">
                <a:latin typeface="Calibri" charset="0"/>
              </a:rPr>
              <a:t>let’s</a:t>
            </a:r>
            <a:r>
              <a:rPr lang="fr-FR" sz="1600" dirty="0">
                <a:latin typeface="Calibri" charset="0"/>
              </a:rPr>
              <a:t> go over </a:t>
            </a:r>
            <a:r>
              <a:rPr lang="fr-FR" sz="1600" dirty="0" err="1">
                <a:latin typeface="Calibri" charset="0"/>
              </a:rPr>
              <a:t>what</a:t>
            </a:r>
            <a:r>
              <a:rPr lang="fr-FR" sz="1600" dirty="0">
                <a:latin typeface="Calibri" charset="0"/>
              </a:rPr>
              <a:t> </a:t>
            </a:r>
            <a:r>
              <a:rPr lang="fr-FR" sz="1600" dirty="0" err="1">
                <a:latin typeface="Calibri" charset="0"/>
              </a:rPr>
              <a:t>those</a:t>
            </a:r>
            <a:r>
              <a:rPr lang="fr-FR" sz="1600" dirty="0">
                <a:latin typeface="Calibri" charset="0"/>
              </a:rPr>
              <a:t> are.</a:t>
            </a:r>
          </a:p>
        </p:txBody>
      </p:sp>
      <p:sp>
        <p:nvSpPr>
          <p:cNvPr id="28675" name="Espace réservé du numéro de diapositive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2E2338F5-4CBA-3D4F-829D-2FFB61A11EDB}" type="slidenum">
              <a:rPr kumimoji="0" lang="fr-FR" sz="1200" b="0" i="0" u="none" strike="noStrike" kern="1200" cap="none" spc="0" normalizeH="0" baseline="0" noProof="0">
                <a:ln>
                  <a:noFill/>
                </a:ln>
                <a:solidFill>
                  <a:prstClr val="black"/>
                </a:solidFill>
                <a:effectLst/>
                <a:uLnTx/>
                <a:uFillTx/>
                <a:latin typeface="Calibri" charset="0"/>
                <a:ea typeface="ＭＳ Ｐゴシック" charset="0"/>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fr-FR" sz="1200" b="0" i="0" u="none" strike="noStrike" kern="1200" cap="none" spc="0" normalizeH="0" baseline="0" noProof="0">
              <a:ln>
                <a:noFill/>
              </a:ln>
              <a:solidFill>
                <a:prstClr val="black"/>
              </a:solidFill>
              <a:effectLst/>
              <a:uLnTx/>
              <a:uFillTx/>
              <a:latin typeface="Calibri" charset="0"/>
              <a:ea typeface="ＭＳ Ｐゴシック" charset="0"/>
            </a:endParaRPr>
          </a:p>
        </p:txBody>
      </p:sp>
    </p:spTree>
    <p:extLst>
      <p:ext uri="{BB962C8B-B14F-4D97-AF65-F5344CB8AC3E}">
        <p14:creationId xmlns:p14="http://schemas.microsoft.com/office/powerpoint/2010/main" val="3244864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live in an era of rampant personal data misuse, and I don’t know what your experience is with data providers, but they’re very interested in how and where their data will be shared.</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21</a:t>
            </a:fld>
            <a:endParaRPr lang="en-US" dirty="0"/>
          </a:p>
        </p:txBody>
      </p:sp>
    </p:spTree>
    <p:extLst>
      <p:ext uri="{BB962C8B-B14F-4D97-AF65-F5344CB8AC3E}">
        <p14:creationId xmlns:p14="http://schemas.microsoft.com/office/powerpoint/2010/main" val="908769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Ideally, our role as data managers and infrastructure providers would be symbiotic and beneficial to all involved. We provide a valuable service to the research community, and that community benefits from the increased reliability, quality control, archival and discoverability that good data management groups can offer them, both in writing grants and in </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22</a:t>
            </a:fld>
            <a:endParaRPr lang="en-US" dirty="0"/>
          </a:p>
        </p:txBody>
      </p:sp>
    </p:spTree>
    <p:extLst>
      <p:ext uri="{BB962C8B-B14F-4D97-AF65-F5344CB8AC3E}">
        <p14:creationId xmlns:p14="http://schemas.microsoft.com/office/powerpoint/2010/main" val="19652192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reality, researchers can see data management as an extra cost they’re not used to paying for, [click] and data managers see the precariousness of throwing millions of dollars into a research </a:t>
            </a:r>
            <a:r>
              <a:rPr lang="en-US" dirty="0" err="1"/>
              <a:t>programme</a:t>
            </a:r>
            <a:r>
              <a:rPr lang="en-US" dirty="0"/>
              <a:t> without any idea of how the outputs will be protected and shared with the public. [click]. Ideally, we’d be viewed as a crucial resource, a way for researchers to unburden themselves of having to curate and advocate for their data after they have collected and analyzed it.</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23</a:t>
            </a:fld>
            <a:endParaRPr lang="en-US" dirty="0"/>
          </a:p>
        </p:txBody>
      </p:sp>
    </p:spTree>
    <p:extLst>
      <p:ext uri="{BB962C8B-B14F-4D97-AF65-F5344CB8AC3E}">
        <p14:creationId xmlns:p14="http://schemas.microsoft.com/office/powerpoint/2010/main" val="17784972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disciplines that have not undergone the data sharing revolution, there’s the added requirement to convince or constrain data providers to share their data with the public at all! Oceanographers see a plain public benefit to their data becoming public, but this was not always the case. So either we find a stick to beat them into compliance, that’s contracts or grants that require data sharing, or we find the carrots that will entice them to share. There is a bit of a prisoner’s dilemma at play in fields of study where sharing is not the norm.</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24</a:t>
            </a:fld>
            <a:endParaRPr lang="en-US" dirty="0"/>
          </a:p>
        </p:txBody>
      </p:sp>
    </p:spTree>
    <p:extLst>
      <p:ext uri="{BB962C8B-B14F-4D97-AF65-F5344CB8AC3E}">
        <p14:creationId xmlns:p14="http://schemas.microsoft.com/office/powerpoint/2010/main" val="31784777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recap some of those ingredients in my word salad, and the hierarchy of all these acronyms [read slide]</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a:t>
            </a:fld>
            <a:endParaRPr lang="en-US" dirty="0"/>
          </a:p>
        </p:txBody>
      </p:sp>
    </p:spTree>
    <p:extLst>
      <p:ext uri="{BB962C8B-B14F-4D97-AF65-F5344CB8AC3E}">
        <p14:creationId xmlns:p14="http://schemas.microsoft.com/office/powerpoint/2010/main" val="39455261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And,if</a:t>
            </a:r>
            <a:r>
              <a:rPr lang="en-US" dirty="0"/>
              <a:t> you need a recap of what the prisoner’s dilemma is, it’s the idea that if one person acts a certain way while the other does not, they put themselves at a disadvantage. For prisoners, this means staying silent vs. confessing to a crime. If all confess, they get larger sentences than if none do, but if only one confesses, and the other doesn’t, the one who doesn’t confess faces a huge disadvantage!</a:t>
            </a:r>
          </a:p>
          <a:p>
            <a:endParaRPr lang="en-US" dirty="0"/>
          </a:p>
          <a:p>
            <a:r>
              <a:rPr lang="en-US" dirty="0"/>
              <a:t>In this analogy, sharing data is equivalent to remaining silent. Confessing, or ratting out your friend, is equivalent to hoarding your data. Somewhat confusing, stay with me!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BAEE3D6-18AA-B04D-9E3C-0BC5C09F1ABB}"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8430959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cheater gets the reward if he’s the only cheater. But if nobody cheats, everyone is better off in aggregate. If we all share, everyone gets the benefit! So how do we discourage cheaters? Build trust between ourselves and our providers, provide good data policies that tell the providers what they can expect, and enhance the advantages for data sharers. Increased citations, co-authorships, data papers.</a:t>
            </a:r>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26</a:t>
            </a:fld>
            <a:endParaRPr lang="en-US" dirty="0"/>
          </a:p>
        </p:txBody>
      </p:sp>
    </p:spTree>
    <p:extLst>
      <p:ext uri="{BB962C8B-B14F-4D97-AF65-F5344CB8AC3E}">
        <p14:creationId xmlns:p14="http://schemas.microsoft.com/office/powerpoint/2010/main" val="35352203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those are our motivations when we write data policy. We want to break this prisoners dilemma, and push people onto the virtuous path of data sharing by carrot, because we don’t have any sticks. The funders have sticks, and if they know about our carrots they can use those sticks on our behalf but I’m getting too into these metaphors.</a:t>
            </a:r>
          </a:p>
          <a:p>
            <a:endParaRPr lang="en-US" dirty="0"/>
          </a:p>
          <a:p>
            <a:r>
              <a:rPr lang="en-US" dirty="0"/>
              <a:t> The IOC data policy for IODE, member states shall provide timely, free and unrestricted access to all data, metadata, and products generated under IOC </a:t>
            </a:r>
            <a:r>
              <a:rPr lang="en-US" dirty="0" err="1"/>
              <a:t>programmes</a:t>
            </a:r>
            <a:r>
              <a:rPr lang="en-US" dirty="0"/>
              <a:t>. There’s a big stick! This creates a class of behavior at the highest level to share data. Clause 2 – boils down to if you’re not under the IOC mandate, you should still apply clause 1 if you can! No stick here, just wishing. Clause 3 – the IOC encourages clauses 1 and 2 for all non-commercial applications. That puts a stake in the ground for funding bodies for those groups, here’s the standard for nations and international </a:t>
            </a:r>
            <a:r>
              <a:rPr lang="en-US" dirty="0" err="1"/>
              <a:t>programmes</a:t>
            </a:r>
            <a:r>
              <a:rPr lang="en-US" dirty="0"/>
              <a:t>. Shouldn’t your grantees meet it?  Clause 4, keep the terms of compliance within the conventions of the international community, basically allow for edge cases and equitable dealing across different levels of capacity. Clause 5, encourages the behavior we covered earlier, providers should use their NODCs and ADUs where they find them. Clause 6, we should work to build capacity in developing nations.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BAEE3D6-18AA-B04D-9E3C-0BC5C09F1ABB}" type="slidenum">
              <a:rPr kumimoji="0" lang="fr-FR"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fr-FR"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919282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how does this apply on the OBIS level? OBIS doesn’t take ownership of data provided to it, but has been granted the right to publish/distribute it via its portal (the Integrated Publishing Toolkit).</a:t>
            </a:r>
          </a:p>
          <a:p>
            <a:endParaRPr lang="en-US" dirty="0"/>
          </a:p>
          <a:p>
            <a:r>
              <a:rPr lang="en-US" dirty="0"/>
              <a:t> This –new- product, the OBIS database, lives under IOC-UNESCO, and is therefore subject to Clause 1. OBIS will provide timely, free and unrestricted access to all that data, metadata, and associated products.</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28</a:t>
            </a:fld>
            <a:endParaRPr lang="en-US" dirty="0"/>
          </a:p>
        </p:txBody>
      </p:sp>
    </p:spTree>
    <p:extLst>
      <p:ext uri="{BB962C8B-B14F-4D97-AF65-F5344CB8AC3E}">
        <p14:creationId xmlns:p14="http://schemas.microsoft.com/office/powerpoint/2010/main" val="3601318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a per-dataset level, the provider retains a good deal of control over what that means in practice.</a:t>
            </a:r>
          </a:p>
          <a:p>
            <a:endParaRPr lang="en-US" dirty="0"/>
          </a:p>
          <a:p>
            <a:r>
              <a:rPr lang="en-US" dirty="0"/>
              <a:t> From no restrictions at all – that means no need for accreditation or provenance, and the ability to use it commercially, all the way through to more severe restrictions, attribution-required, co-authorship for substantial data usage, by permission only, no commercial, and no redistribution.</a:t>
            </a:r>
          </a:p>
          <a:p>
            <a:endParaRPr lang="en-US" dirty="0"/>
          </a:p>
          <a:p>
            <a:r>
              <a:rPr lang="en-US" dirty="0"/>
              <a:t>Everything covered by the Creative Commons family of licenses is permitted to be attached to datasets individually, and additionally the right to redistribute can be restricted.</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29</a:t>
            </a:fld>
            <a:endParaRPr lang="en-US" dirty="0"/>
          </a:p>
        </p:txBody>
      </p:sp>
    </p:spTree>
    <p:extLst>
      <p:ext uri="{BB962C8B-B14F-4D97-AF65-F5344CB8AC3E}">
        <p14:creationId xmlns:p14="http://schemas.microsoft.com/office/powerpoint/2010/main" val="17263116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Attaching licenses to these datasets doesn’t create obligation on the part of OBIS or your part, when you’re publishing data with licenses you are asking the end users to respect your terms, but they’re never obligated to do so. So why do it? Are we just trying to make scientists feel better about giving us their data?  It certainly has that effect, but I think there are reasonable use cases for all the CC classes certainly, and I can understand the desire not to see data redistributed without control.</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30</a:t>
            </a:fld>
            <a:endParaRPr lang="en-US" dirty="0"/>
          </a:p>
        </p:txBody>
      </p:sp>
    </p:spTree>
    <p:extLst>
      <p:ext uri="{BB962C8B-B14F-4D97-AF65-F5344CB8AC3E}">
        <p14:creationId xmlns:p14="http://schemas.microsoft.com/office/powerpoint/2010/main" val="24337509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OBIS has made the decision to encourage the use of CC-0, it’s maximally permissive for data users, doesn’t put too many restrictions on them, and keeps liability away from data providers. So they’re encouraging their contributors to adopt that license wherever possible.</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31</a:t>
            </a:fld>
            <a:endParaRPr lang="en-US" dirty="0"/>
          </a:p>
        </p:txBody>
      </p:sp>
    </p:spTree>
    <p:extLst>
      <p:ext uri="{BB962C8B-B14F-4D97-AF65-F5344CB8AC3E}">
        <p14:creationId xmlns:p14="http://schemas.microsoft.com/office/powerpoint/2010/main" val="7903229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Attribution’s not covered in CC-0, but there’s still a moral responsibility for researchers to credit the data they use when writing papers and producing reports. And to that point, there’s no license on papers you read that say if you use the idea you have to cite it when you use it in non-academic ways, but there’s a powerful convention and history in the community that enforces that idea, and it works out.</a:t>
            </a:r>
          </a:p>
          <a:p>
            <a:endParaRPr lang="en-US" dirty="0"/>
          </a:p>
          <a:p>
            <a:r>
              <a:rPr lang="en-US" dirty="0"/>
              <a:t> </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32</a:t>
            </a:fld>
            <a:endParaRPr lang="en-US" dirty="0"/>
          </a:p>
        </p:txBody>
      </p:sp>
    </p:spTree>
    <p:extLst>
      <p:ext uri="{BB962C8B-B14F-4D97-AF65-F5344CB8AC3E}">
        <p14:creationId xmlns:p14="http://schemas.microsoft.com/office/powerpoint/2010/main" val="77469289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given all that, the OBIS database itself is distributed under CC0. people can build applications using the webservices instead of seeking local copies for the sake of reliability. OBIS encourages users of the data to respect the data provider and give feedback on data quality. When you wear both hats, as a data user and a custodian, you should set a good example and publish your own data to OBIS. And if you’re in a position to do so, and you find OBIS useful and good, you should sponsor or partner OBIS or its nodes where you can. This includes maintaining an OBIS node.</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33</a:t>
            </a:fld>
            <a:endParaRPr lang="en-US" dirty="0"/>
          </a:p>
        </p:txBody>
      </p:sp>
    </p:spTree>
    <p:extLst>
      <p:ext uri="{BB962C8B-B14F-4D97-AF65-F5344CB8AC3E}">
        <p14:creationId xmlns:p14="http://schemas.microsoft.com/office/powerpoint/2010/main" val="25275808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don’t need to preach this one for you folks, we know the benefits of our data policy, but we encourage every institution we interface with to develop data policies, with associated licenses if applicable, covering the appropriate use of the data they collect, the obligations to the data provider that will allow the provider to benefit from or receive credit for the use with the appropriate parties, describe data ownership, provide any disclaimers necessary, and give guidance on citing the data properly.</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34</a:t>
            </a:fld>
            <a:endParaRPr lang="en-US" dirty="0"/>
          </a:p>
        </p:txBody>
      </p:sp>
    </p:spTree>
    <p:extLst>
      <p:ext uri="{BB962C8B-B14F-4D97-AF65-F5344CB8AC3E}">
        <p14:creationId xmlns:p14="http://schemas.microsoft.com/office/powerpoint/2010/main" val="256345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from these</a:t>
            </a:r>
            <a:r>
              <a:rPr lang="en-US" baseline="0" dirty="0"/>
              <a:t> 600+ institutions is provided to OBIS through more than 30 national, regional or thematic OBIS nodes. They standardize and quality control the data, so OBIS can easily integrate them in a single database. The central system is maintained here at the OBIS secretariat in Oostende.</a:t>
            </a:r>
            <a:endParaRPr lang="en-US" dirty="0"/>
          </a:p>
        </p:txBody>
      </p:sp>
      <p:sp>
        <p:nvSpPr>
          <p:cNvPr id="4" name="Slide Number Placeholder 3"/>
          <p:cNvSpPr>
            <a:spLocks noGrp="1"/>
          </p:cNvSpPr>
          <p:nvPr>
            <p:ph type="sldNum" sz="quarter" idx="10"/>
          </p:nvPr>
        </p:nvSpPr>
        <p:spPr/>
        <p:txBody>
          <a:bodyPr/>
          <a:lstStyle/>
          <a:p>
            <a:fld id="{D36EDE30-E21E-364C-AA07-2B1CAC994606}" type="slidenum">
              <a:rPr lang="en-US" smtClean="0"/>
              <a:t>6</a:t>
            </a:fld>
            <a:endParaRPr lang="en-US"/>
          </a:p>
        </p:txBody>
      </p:sp>
    </p:spTree>
    <p:extLst>
      <p:ext uri="{BB962C8B-B14F-4D97-AF65-F5344CB8AC3E}">
        <p14:creationId xmlns:p14="http://schemas.microsoft.com/office/powerpoint/2010/main" val="19103835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what we leave behind. This is a wonderful quote [read it]. I have heard it expressed in other ways, less kindly, as </a:t>
            </a:r>
            <a:r>
              <a:rPr lang="en-US" dirty="0" err="1"/>
              <a:t>i’ve</a:t>
            </a:r>
            <a:r>
              <a:rPr lang="en-US" dirty="0"/>
              <a:t> heard it shouted across a room during a data policy meeting ‘What do you think is going to happen to your data when you die!?’. God, that was a really good meeting.</a:t>
            </a:r>
          </a:p>
          <a:p>
            <a:endParaRPr lang="en-US" dirty="0"/>
          </a:p>
          <a:p>
            <a:r>
              <a:rPr lang="en-US" dirty="0"/>
              <a:t> Any questions on the IOC data policy? I’ll do my best. If we just want to talk about it for a minute or two we have a good opportunity to do so now.</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35</a:t>
            </a:fld>
            <a:endParaRPr lang="en-US" dirty="0"/>
          </a:p>
        </p:txBody>
      </p:sp>
    </p:spTree>
    <p:extLst>
      <p:ext uri="{BB962C8B-B14F-4D97-AF65-F5344CB8AC3E}">
        <p14:creationId xmlns:p14="http://schemas.microsoft.com/office/powerpoint/2010/main" val="197585367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now let’s cover off EML and how it relates to the metadata you’re probably handling already.</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36EDE30-E21E-364C-AA07-2B1CAC99460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969887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OBIS uses the GBIF EML profile just as it uses the GBIF-authored Integrated Publishing Toolkit. There’s a manual on the details of the </a:t>
            </a:r>
            <a:r>
              <a:rPr lang="en-US" dirty="0" err="1"/>
              <a:t>eml</a:t>
            </a:r>
            <a:r>
              <a:rPr lang="en-US" dirty="0"/>
              <a:t> standard, but a useful way to get hands-on with this metadata language, and to get  things into EML as a layperson, is to use the IPT directly to fill in the EML terms.</a:t>
            </a:r>
          </a:p>
          <a:p>
            <a:endParaRPr lang="en-US" dirty="0"/>
          </a:p>
          <a:p>
            <a:r>
              <a:rPr lang="en-US" dirty="0"/>
              <a:t>The first thing you’re going to see on that manual page is that they have a mapping from ISO 19115 to EML 1.1. That could be a good starting point for us during the hands-on sessions, figuring out how to leverage that mapping to quickly have a bash at EML versions of all the biodiversity metadata that I’m sure you’re expressing as ISO 19115 right now.</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37</a:t>
            </a:fld>
            <a:endParaRPr lang="en-US" dirty="0"/>
          </a:p>
        </p:txBody>
      </p:sp>
    </p:spTree>
    <p:extLst>
      <p:ext uri="{BB962C8B-B14F-4D97-AF65-F5344CB8AC3E}">
        <p14:creationId xmlns:p14="http://schemas.microsoft.com/office/powerpoint/2010/main" val="39776259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OBIS only needs a few of the terms in EML to build a project repository. Title, Abstract, Contact, Citation. You have those, you can build an archive. It will be a very undiscoverable archive but you’ll have it. For most things, you’ll also have geographic, temporal, taxonomic dimensions, and some idea of the how and the why of a project, as well as some keywords that people might be using when looking for data of the kind in this repository.</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38</a:t>
            </a:fld>
            <a:endParaRPr lang="en-US" dirty="0"/>
          </a:p>
        </p:txBody>
      </p:sp>
    </p:spTree>
    <p:extLst>
      <p:ext uri="{BB962C8B-B14F-4D97-AF65-F5344CB8AC3E}">
        <p14:creationId xmlns:p14="http://schemas.microsoft.com/office/powerpoint/2010/main" val="14702653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titles vs. </a:t>
            </a:r>
            <a:r>
              <a:rPr lang="en-US" dirty="0" err="1"/>
              <a:t>shortnames</a:t>
            </a:r>
            <a:r>
              <a:rPr lang="en-US" dirty="0"/>
              <a:t>. </a:t>
            </a:r>
            <a:r>
              <a:rPr lang="en-US" dirty="0" err="1"/>
              <a:t>Shortnames</a:t>
            </a:r>
            <a:r>
              <a:rPr lang="en-US" dirty="0"/>
              <a:t> are like </a:t>
            </a:r>
            <a:r>
              <a:rPr lang="en-US" dirty="0" err="1"/>
              <a:t>Wordpress</a:t>
            </a:r>
            <a:r>
              <a:rPr lang="en-US" dirty="0"/>
              <a:t> slugs, they are unique and used for the filename of the archive itself and the IPT </a:t>
            </a:r>
            <a:r>
              <a:rPr lang="en-US" dirty="0" err="1"/>
              <a:t>url</a:t>
            </a:r>
            <a:r>
              <a:rPr lang="en-US" dirty="0"/>
              <a:t>. Titles are descriptive and contain human-readable words that you can use to guide people to the right datasets. So where your </a:t>
            </a:r>
            <a:r>
              <a:rPr lang="en-US" dirty="0" err="1"/>
              <a:t>shortnames</a:t>
            </a:r>
            <a:r>
              <a:rPr lang="en-US" dirty="0"/>
              <a:t> might look like this [click], you want your titles to be more like this [click]</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39</a:t>
            </a:fld>
            <a:endParaRPr lang="en-US" dirty="0"/>
          </a:p>
        </p:txBody>
      </p:sp>
    </p:spTree>
    <p:extLst>
      <p:ext uri="{BB962C8B-B14F-4D97-AF65-F5344CB8AC3E}">
        <p14:creationId xmlns:p14="http://schemas.microsoft.com/office/powerpoint/2010/main" val="54228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level above </a:t>
            </a:r>
            <a:r>
              <a:rPr lang="en-US" dirty="0" err="1"/>
              <a:t>shortnames</a:t>
            </a:r>
            <a:r>
              <a:rPr lang="en-US" dirty="0"/>
              <a:t> (though there’s some of us who have </a:t>
            </a:r>
            <a:r>
              <a:rPr lang="en-US" dirty="0" err="1"/>
              <a:t>longnames</a:t>
            </a:r>
            <a:r>
              <a:rPr lang="en-US" dirty="0"/>
              <a:t> in between) is the abstract. Describes the dataset, the content, and generally should help a user understand and interpret the data inside. It’s a great place to tell users if this dataset is a subset of a larger project, say, if an eel tracking dataset was part of the Ocean Tracking Network’s Canadian research initiative. You can link to parent datasets and external information. As some of us find it useful to be descriptive in multiple languages, if you want to write multilingual abstracts, you can add abstracts in more languages separated by slashes. OBIS asks for English as the first in the list, but I don’t know why or what consequences that might allude to.</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40</a:t>
            </a:fld>
            <a:endParaRPr lang="en-US" dirty="0"/>
          </a:p>
        </p:txBody>
      </p:sp>
    </p:spTree>
    <p:extLst>
      <p:ext uri="{BB962C8B-B14F-4D97-AF65-F5344CB8AC3E}">
        <p14:creationId xmlns:p14="http://schemas.microsoft.com/office/powerpoint/2010/main" val="277345036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provide a set of contacts in EML, and associate institutions, personal details, their role within the project, how they’re affiliated to it.</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41</a:t>
            </a:fld>
            <a:endParaRPr lang="en-US" dirty="0"/>
          </a:p>
        </p:txBody>
      </p:sp>
    </p:spTree>
    <p:extLst>
      <p:ext uri="{BB962C8B-B14F-4D97-AF65-F5344CB8AC3E}">
        <p14:creationId xmlns:p14="http://schemas.microsoft.com/office/powerpoint/2010/main" val="26305710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add guidance on proper citation here, authors, publication year, title of the dataset, if you don’t want to be specific about it the IPT will generate one for you, or if you have other obligations, like we did, you can figure out how to auto-generate your own conformant citation and supply it here.</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42</a:t>
            </a:fld>
            <a:endParaRPr lang="en-US" dirty="0"/>
          </a:p>
        </p:txBody>
      </p:sp>
    </p:spTree>
    <p:extLst>
      <p:ext uri="{BB962C8B-B14F-4D97-AF65-F5344CB8AC3E}">
        <p14:creationId xmlns:p14="http://schemas.microsoft.com/office/powerpoint/2010/main" val="21831471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this is generally where data collecting individuals taking OBIS training are encouraged to pick up their own datasets and try and mold them into a data paper using Pensoft or some other open publishing journal to prove the utility of the </a:t>
            </a:r>
            <a:r>
              <a:rPr lang="en-US" dirty="0" err="1"/>
              <a:t>eml.xml</a:t>
            </a:r>
            <a:r>
              <a:rPr lang="en-US" dirty="0"/>
              <a:t> metadata file and the </a:t>
            </a:r>
            <a:r>
              <a:rPr lang="en-US" dirty="0" err="1"/>
              <a:t>DarwinCore</a:t>
            </a:r>
            <a:r>
              <a:rPr lang="en-US" dirty="0"/>
              <a:t> archive. We don’t have to do that, but I suggest that as we jump into our hands-on work this afternoon, we think about what sorts of things would be most useful in an auto-generated EML file and associated dataset and what do we want our data providers to be able to do with </a:t>
            </a:r>
            <a:r>
              <a:rPr lang="en-US"/>
              <a:t>this information?</a:t>
            </a:r>
            <a:endParaRPr lang="en-US" dirty="0"/>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43</a:t>
            </a:fld>
            <a:endParaRPr lang="en-US" dirty="0"/>
          </a:p>
        </p:txBody>
      </p:sp>
    </p:spTree>
    <p:extLst>
      <p:ext uri="{BB962C8B-B14F-4D97-AF65-F5344CB8AC3E}">
        <p14:creationId xmlns:p14="http://schemas.microsoft.com/office/powerpoint/2010/main" val="3901244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OTN – Tier 2 Node – thematically about biologging and machine observation of animal presence.</a:t>
            </a:r>
          </a:p>
          <a:p>
            <a:endParaRPr lang="en-US" dirty="0"/>
          </a:p>
          <a:p>
            <a:r>
              <a:rPr lang="en-US" dirty="0"/>
              <a:t>Tier 3 – local nodes, more geographically concentrated National Ocean Data Centers and Associated Data Units.</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7</a:t>
            </a:fld>
            <a:endParaRPr lang="en-US" dirty="0"/>
          </a:p>
        </p:txBody>
      </p:sp>
    </p:spTree>
    <p:extLst>
      <p:ext uri="{BB962C8B-B14F-4D97-AF65-F5344CB8AC3E}">
        <p14:creationId xmlns:p14="http://schemas.microsoft.com/office/powerpoint/2010/main" val="5907879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a:t>
            </a:r>
            <a:r>
              <a:rPr lang="en-US" dirty="0" err="1"/>
              <a:t>ToR</a:t>
            </a:r>
            <a:r>
              <a:rPr lang="en-US" dirty="0"/>
              <a:t> of a node is a lot like the obligations you’re already under to serve biodiversity data for your data providers. Take in data, validate it, report the results back to the originator but also make it available in useful formats, enforce the terms of use and sharing policies you’re obligated to enforce, help people access and use the data you’re expressing, assist in discovery of this data by new potential users, build portals to mirror this data to new audiences, and comply with the data policy for your organization and that your partners have agreed to. If you were an OBIS node, this policy would conform to the IOC data policy, which.. probably it already does. We’ll go over it!</a:t>
            </a:r>
          </a:p>
          <a:p>
            <a:endParaRPr lang="en-US" dirty="0"/>
          </a:p>
          <a:p>
            <a:r>
              <a:rPr lang="en-US" dirty="0"/>
              <a:t> So as an Associated Data Unit or an OBIS node, life would look much the same as it does now.</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8</a:t>
            </a:fld>
            <a:endParaRPr lang="en-US" dirty="0"/>
          </a:p>
        </p:txBody>
      </p:sp>
    </p:spTree>
    <p:extLst>
      <p:ext uri="{BB962C8B-B14F-4D97-AF65-F5344CB8AC3E}">
        <p14:creationId xmlns:p14="http://schemas.microsoft.com/office/powerpoint/2010/main" val="39896714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extra things to take on at a technical level would be to provide datasets as </a:t>
            </a:r>
            <a:r>
              <a:rPr lang="en-US" dirty="0" err="1"/>
              <a:t>DwC</a:t>
            </a:r>
            <a:r>
              <a:rPr lang="en-US" dirty="0"/>
              <a:t> archives to be harvested by </a:t>
            </a:r>
            <a:r>
              <a:rPr lang="en-US" dirty="0" err="1"/>
              <a:t>iOBIS</a:t>
            </a:r>
            <a:r>
              <a:rPr lang="en-US" dirty="0"/>
              <a:t>, ensuring your data and metadata are of good quality according to the norms of the OBIS community (which change but not so quickly). Make updates to the datasets as they grow, and host an IPT server, or use an existing IPT service either </a:t>
            </a:r>
            <a:r>
              <a:rPr lang="en-US" dirty="0" err="1"/>
              <a:t>iOBIS</a:t>
            </a:r>
            <a:r>
              <a:rPr lang="en-US" dirty="0"/>
              <a:t> or your NODC, to upload your datasets.</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9</a:t>
            </a:fld>
            <a:endParaRPr lang="en-US" dirty="0"/>
          </a:p>
        </p:txBody>
      </p:sp>
    </p:spTree>
    <p:extLst>
      <p:ext uri="{BB962C8B-B14F-4D97-AF65-F5344CB8AC3E}">
        <p14:creationId xmlns:p14="http://schemas.microsoft.com/office/powerpoint/2010/main" val="2754376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there’s an application process to become an OBIS node, first you ought to be a NODC or ADU under the IODE framework, which is free, and not so much effort for organizations that are already building and aggregating data at the scale of an OGSL. I am not sure if we will all be looking to OBIS Canada and its obligations with our CIOOS hats on, or if the regions ought to all pursue ADU classification and link with OBIS Canada on those terms. This could be something we strategize about as we look to CIOOS 2.0 and the biological effort we all undertake there.</a:t>
            </a:r>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11</a:t>
            </a:fld>
            <a:endParaRPr lang="en-US" dirty="0"/>
          </a:p>
        </p:txBody>
      </p:sp>
    </p:spTree>
    <p:extLst>
      <p:ext uri="{BB962C8B-B14F-4D97-AF65-F5344CB8AC3E}">
        <p14:creationId xmlns:p14="http://schemas.microsoft.com/office/powerpoint/2010/main" val="316549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become an ADU you ought to be a national, international, or regional organization that carries out data management functions. You keep up with IODE standards and contribute where you can. You </a:t>
            </a:r>
            <a:r>
              <a:rPr lang="en-US" dirty="0" err="1"/>
              <a:t>aare</a:t>
            </a:r>
            <a:r>
              <a:rPr lang="en-US" dirty="0"/>
              <a:t> up for taking training within the framework of IODE’s </a:t>
            </a:r>
            <a:r>
              <a:rPr lang="en-US" dirty="0" err="1"/>
              <a:t>OceanTeacher</a:t>
            </a:r>
            <a:r>
              <a:rPr lang="en-US" dirty="0"/>
              <a:t> </a:t>
            </a:r>
            <a:r>
              <a:rPr lang="en-US" dirty="0" err="1"/>
              <a:t>programme</a:t>
            </a:r>
            <a:r>
              <a:rPr lang="en-US" dirty="0"/>
              <a:t> (which is the </a:t>
            </a:r>
            <a:r>
              <a:rPr lang="en-US" dirty="0" err="1"/>
              <a:t>programme</a:t>
            </a:r>
            <a:r>
              <a:rPr lang="en-US" dirty="0"/>
              <a:t> under which we were certified as OBIS trainers). Send someone to sessions of the IODE committee, participate in their workshops, be willing to share your expertise with the other ADUs and NODCs. Share your data up through your </a:t>
            </a:r>
          </a:p>
        </p:txBody>
      </p:sp>
      <p:sp>
        <p:nvSpPr>
          <p:cNvPr id="4" name="Slide Number Placeholder 3"/>
          <p:cNvSpPr>
            <a:spLocks noGrp="1"/>
          </p:cNvSpPr>
          <p:nvPr>
            <p:ph type="sldNum" sz="quarter" idx="10"/>
          </p:nvPr>
        </p:nvSpPr>
        <p:spPr/>
        <p:txBody>
          <a:bodyPr/>
          <a:lstStyle/>
          <a:p>
            <a:pPr>
              <a:defRPr/>
            </a:pPr>
            <a:fld id="{1DC03E52-B525-ED46-AF80-2C566CE595F1}" type="slidenum">
              <a:rPr lang="en-US" smtClean="0"/>
              <a:pPr>
                <a:defRPr/>
              </a:pPr>
              <a:t>12</a:t>
            </a:fld>
            <a:endParaRPr lang="en-US" dirty="0"/>
          </a:p>
        </p:txBody>
      </p:sp>
    </p:spTree>
    <p:extLst>
      <p:ext uri="{BB962C8B-B14F-4D97-AF65-F5344CB8AC3E}">
        <p14:creationId xmlns:p14="http://schemas.microsoft.com/office/powerpoint/2010/main" val="1939787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1DC03E52-B525-ED46-AF80-2C566CE595F1}" type="slidenum">
              <a:rPr lang="en-US" smtClean="0"/>
              <a:pPr>
                <a:defRPr/>
              </a:pPr>
              <a:t>13</a:t>
            </a:fld>
            <a:endParaRPr lang="en-US" dirty="0"/>
          </a:p>
        </p:txBody>
      </p:sp>
    </p:spTree>
    <p:extLst>
      <p:ext uri="{BB962C8B-B14F-4D97-AF65-F5344CB8AC3E}">
        <p14:creationId xmlns:p14="http://schemas.microsoft.com/office/powerpoint/2010/main" val="1065938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CA3B0E1A-BBEC-D949-9F96-982C1D7653CA}" type="slidenum">
              <a:rPr lang="en-US" smtClean="0"/>
              <a:pPr>
                <a:defRPr/>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C67FE143-C748-E04C-9AD8-B6F454331F61}" type="slidenum">
              <a:rPr lang="en-US" smtClean="0"/>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6E299486-0D1C-E142-8D7E-D356284E4615}" type="slidenum">
              <a:rPr lang="en-US" smtClean="0"/>
              <a:pPr>
                <a:defRPr/>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14E57D07-3620-144C-83D1-AD7AFD2FA043}" type="datetime1">
              <a:rPr lang="en-GB" smtClean="0"/>
              <a:t>05/02/2021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217158437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E57D07-3620-144C-83D1-AD7AFD2FA043}" type="datetime1">
              <a:rPr lang="en-GB" smtClean="0"/>
              <a:t>05/02/2021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24643059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E57D07-3620-144C-83D1-AD7AFD2FA043}" type="datetime1">
              <a:rPr lang="en-GB" smtClean="0"/>
              <a:t>05/02/2021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342448682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4E57D07-3620-144C-83D1-AD7AFD2FA043}" type="datetime1">
              <a:rPr lang="en-GB" smtClean="0"/>
              <a:t>05/02/2021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3306035951"/>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4E57D07-3620-144C-83D1-AD7AFD2FA043}" type="datetime1">
              <a:rPr lang="en-GB" smtClean="0"/>
              <a:t>05/02/2021</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149753836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4E57D07-3620-144C-83D1-AD7AFD2FA043}" type="datetime1">
              <a:rPr lang="en-GB" smtClean="0"/>
              <a:t>05/02/2021</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48566709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E57D07-3620-144C-83D1-AD7AFD2FA043}" type="datetime1">
              <a:rPr lang="en-GB" smtClean="0"/>
              <a:t>05/02/2021</a:t>
            </a:fld>
            <a:endParaRPr lang="en-US"/>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1627362308"/>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14E57D07-3620-144C-83D1-AD7AFD2FA043}" type="datetime1">
              <a:rPr lang="en-GB" smtClean="0"/>
              <a:t>05/02/2021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132105120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29689D75-D43B-9A4D-9191-F17800EEE7B3}" type="slidenum">
              <a:rPr lang="en-US" smtClean="0"/>
              <a:pPr>
                <a:defRPr/>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14E57D07-3620-144C-83D1-AD7AFD2FA043}" type="datetime1">
              <a:rPr lang="en-GB" smtClean="0"/>
              <a:t>05/02/2021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2723961536"/>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E57D07-3620-144C-83D1-AD7AFD2FA043}" type="datetime1">
              <a:rPr lang="en-GB" smtClean="0"/>
              <a:t>05/02/2021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1505449910"/>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4E57D07-3620-144C-83D1-AD7AFD2FA043}" type="datetime1">
              <a:rPr lang="en-GB" smtClean="0"/>
              <a:t>05/02/2021</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87D7A59-36E2-48B9-B146-C1E59501F63F}" type="slidenum">
              <a:rPr lang="en-US" smtClean="0"/>
              <a:pPr/>
              <a:t>‹#›</a:t>
            </a:fld>
            <a:endParaRPr lang="en-US"/>
          </a:p>
        </p:txBody>
      </p:sp>
    </p:spTree>
    <p:extLst>
      <p:ext uri="{BB962C8B-B14F-4D97-AF65-F5344CB8AC3E}">
        <p14:creationId xmlns:p14="http://schemas.microsoft.com/office/powerpoint/2010/main" val="4113173545"/>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p:txBody>
          <a:bodyPr/>
          <a:lstStyle/>
          <a:p>
            <a:fld id="{2FD79FD9-325D-B141-8773-CE861DEBEAD7}" type="datetimeFigureOut">
              <a:rPr lang="en-US" smtClean="0"/>
              <a:t>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A66AB7-4064-7246-9E3B-59772B02EA40}" type="slidenum">
              <a:rPr lang="en-US" smtClean="0"/>
              <a:t>‹#›</a:t>
            </a:fld>
            <a:endParaRPr lang="en-US"/>
          </a:p>
        </p:txBody>
      </p:sp>
      <p:pic>
        <p:nvPicPr>
          <p:cNvPr id="7" name="Picture 6"/>
          <p:cNvPicPr>
            <a:picLocks noChangeAspect="1"/>
          </p:cNvPicPr>
          <p:nvPr userDrawn="1"/>
        </p:nvPicPr>
        <p:blipFill rotWithShape="1">
          <a:blip r:embed="rId2">
            <a:lum bright="70000" contrast="-70000"/>
            <a:extLst>
              <a:ext uri="{28A0092B-C50C-407E-A947-70E740481C1C}">
                <a14:useLocalDpi xmlns:a14="http://schemas.microsoft.com/office/drawing/2010/main" val="0"/>
              </a:ext>
            </a:extLst>
          </a:blip>
          <a:srcRect b="30726"/>
          <a:stretch/>
        </p:blipFill>
        <p:spPr>
          <a:xfrm>
            <a:off x="8393634" y="6461837"/>
            <a:ext cx="568525" cy="301456"/>
          </a:xfrm>
          <a:prstGeom prst="rect">
            <a:avLst/>
          </a:prstGeom>
        </p:spPr>
      </p:pic>
    </p:spTree>
    <p:extLst>
      <p:ext uri="{BB962C8B-B14F-4D97-AF65-F5344CB8AC3E}">
        <p14:creationId xmlns:p14="http://schemas.microsoft.com/office/powerpoint/2010/main" val="182261107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FD79FD9-325D-B141-8773-CE861DEBEAD7}" type="datetimeFigureOut">
              <a:rPr lang="en-US" smtClean="0"/>
              <a:t>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A66AB7-4064-7246-9E3B-59772B02EA40}" type="slidenum">
              <a:rPr lang="en-US" smtClean="0"/>
              <a:t>‹#›</a:t>
            </a:fld>
            <a:endParaRPr lang="en-US"/>
          </a:p>
        </p:txBody>
      </p:sp>
    </p:spTree>
    <p:extLst>
      <p:ext uri="{BB962C8B-B14F-4D97-AF65-F5344CB8AC3E}">
        <p14:creationId xmlns:p14="http://schemas.microsoft.com/office/powerpoint/2010/main" val="315857027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FD79FD9-325D-B141-8773-CE861DEBEAD7}" type="datetimeFigureOut">
              <a:rPr lang="en-US" smtClean="0"/>
              <a:t>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A66AB7-4064-7246-9E3B-59772B02EA40}" type="slidenum">
              <a:rPr lang="en-US" smtClean="0"/>
              <a:t>‹#›</a:t>
            </a:fld>
            <a:endParaRPr lang="en-US"/>
          </a:p>
        </p:txBody>
      </p:sp>
      <p:pic>
        <p:nvPicPr>
          <p:cNvPr id="7" name="Picture 6"/>
          <p:cNvPicPr>
            <a:picLocks noChangeAspect="1"/>
          </p:cNvPicPr>
          <p:nvPr userDrawn="1"/>
        </p:nvPicPr>
        <p:blipFill rotWithShape="1">
          <a:blip r:embed="rId2">
            <a:lum bright="70000" contrast="-70000"/>
            <a:extLst>
              <a:ext uri="{28A0092B-C50C-407E-A947-70E740481C1C}">
                <a14:useLocalDpi xmlns:a14="http://schemas.microsoft.com/office/drawing/2010/main" val="0"/>
              </a:ext>
            </a:extLst>
          </a:blip>
          <a:srcRect b="30726"/>
          <a:stretch/>
        </p:blipFill>
        <p:spPr>
          <a:xfrm>
            <a:off x="8393634" y="6461837"/>
            <a:ext cx="568525" cy="301456"/>
          </a:xfrm>
          <a:prstGeom prst="rect">
            <a:avLst/>
          </a:prstGeom>
        </p:spPr>
      </p:pic>
    </p:spTree>
    <p:extLst>
      <p:ext uri="{BB962C8B-B14F-4D97-AF65-F5344CB8AC3E}">
        <p14:creationId xmlns:p14="http://schemas.microsoft.com/office/powerpoint/2010/main" val="182746463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FD79FD9-325D-B141-8773-CE861DEBEAD7}" type="datetimeFigureOut">
              <a:rPr lang="en-US" smtClean="0"/>
              <a:t>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A66AB7-4064-7246-9E3B-59772B02EA40}" type="slidenum">
              <a:rPr lang="en-US" smtClean="0"/>
              <a:t>‹#›</a:t>
            </a:fld>
            <a:endParaRPr lang="en-US"/>
          </a:p>
        </p:txBody>
      </p:sp>
    </p:spTree>
    <p:extLst>
      <p:ext uri="{BB962C8B-B14F-4D97-AF65-F5344CB8AC3E}">
        <p14:creationId xmlns:p14="http://schemas.microsoft.com/office/powerpoint/2010/main" val="4202725150"/>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FD79FD9-325D-B141-8773-CE861DEBEAD7}" type="datetimeFigureOut">
              <a:rPr lang="en-US" smtClean="0"/>
              <a:t>2/5/2021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A66AB7-4064-7246-9E3B-59772B02EA40}" type="slidenum">
              <a:rPr lang="en-US" smtClean="0"/>
              <a:t>‹#›</a:t>
            </a:fld>
            <a:endParaRPr lang="en-US"/>
          </a:p>
        </p:txBody>
      </p:sp>
    </p:spTree>
    <p:extLst>
      <p:ext uri="{BB962C8B-B14F-4D97-AF65-F5344CB8AC3E}">
        <p14:creationId xmlns:p14="http://schemas.microsoft.com/office/powerpoint/2010/main" val="3590014953"/>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FD79FD9-325D-B141-8773-CE861DEBEAD7}" type="datetimeFigureOut">
              <a:rPr lang="en-US" smtClean="0"/>
              <a:t>2/5/2021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A66AB7-4064-7246-9E3B-59772B02EA40}" type="slidenum">
              <a:rPr lang="en-US" smtClean="0"/>
              <a:t>‹#›</a:t>
            </a:fld>
            <a:endParaRPr lang="en-US"/>
          </a:p>
        </p:txBody>
      </p:sp>
      <p:pic>
        <p:nvPicPr>
          <p:cNvPr id="6" name="Picture 5"/>
          <p:cNvPicPr>
            <a:picLocks noChangeAspect="1"/>
          </p:cNvPicPr>
          <p:nvPr userDrawn="1"/>
        </p:nvPicPr>
        <p:blipFill rotWithShape="1">
          <a:blip r:embed="rId2">
            <a:lum bright="70000" contrast="-70000"/>
            <a:extLst>
              <a:ext uri="{28A0092B-C50C-407E-A947-70E740481C1C}">
                <a14:useLocalDpi xmlns:a14="http://schemas.microsoft.com/office/drawing/2010/main" val="0"/>
              </a:ext>
            </a:extLst>
          </a:blip>
          <a:srcRect b="30726"/>
          <a:stretch/>
        </p:blipFill>
        <p:spPr>
          <a:xfrm>
            <a:off x="8393634" y="6461837"/>
            <a:ext cx="568525" cy="301456"/>
          </a:xfrm>
          <a:prstGeom prst="rect">
            <a:avLst/>
          </a:prstGeom>
        </p:spPr>
      </p:pic>
    </p:spTree>
    <p:extLst>
      <p:ext uri="{BB962C8B-B14F-4D97-AF65-F5344CB8AC3E}">
        <p14:creationId xmlns:p14="http://schemas.microsoft.com/office/powerpoint/2010/main" val="36987276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D79FD9-325D-B141-8773-CE861DEBEAD7}" type="datetimeFigureOut">
              <a:rPr lang="en-US" smtClean="0"/>
              <a:t>2/5/2021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A66AB7-4064-7246-9E3B-59772B02EA40}" type="slidenum">
              <a:rPr lang="en-US" smtClean="0"/>
              <a:t>‹#›</a:t>
            </a:fld>
            <a:endParaRPr lang="en-US"/>
          </a:p>
        </p:txBody>
      </p:sp>
      <p:pic>
        <p:nvPicPr>
          <p:cNvPr id="5" name="Picture 4"/>
          <p:cNvPicPr>
            <a:picLocks noChangeAspect="1"/>
          </p:cNvPicPr>
          <p:nvPr userDrawn="1"/>
        </p:nvPicPr>
        <p:blipFill rotWithShape="1">
          <a:blip r:embed="rId2">
            <a:lum bright="70000" contrast="-70000"/>
            <a:extLst>
              <a:ext uri="{28A0092B-C50C-407E-A947-70E740481C1C}">
                <a14:useLocalDpi xmlns:a14="http://schemas.microsoft.com/office/drawing/2010/main" val="0"/>
              </a:ext>
            </a:extLst>
          </a:blip>
          <a:srcRect b="30726"/>
          <a:stretch/>
        </p:blipFill>
        <p:spPr>
          <a:xfrm>
            <a:off x="8393634" y="6461837"/>
            <a:ext cx="568525" cy="301456"/>
          </a:xfrm>
          <a:prstGeom prst="rect">
            <a:avLst/>
          </a:prstGeom>
        </p:spPr>
      </p:pic>
    </p:spTree>
    <p:extLst>
      <p:ext uri="{BB962C8B-B14F-4D97-AF65-F5344CB8AC3E}">
        <p14:creationId xmlns:p14="http://schemas.microsoft.com/office/powerpoint/2010/main" val="3598529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n-US" dirty="0"/>
          </a:p>
        </p:txBody>
      </p:sp>
      <p:sp>
        <p:nvSpPr>
          <p:cNvPr id="5" name="Footer Placeholder 4"/>
          <p:cNvSpPr>
            <a:spLocks noGrp="1"/>
          </p:cNvSpPr>
          <p:nvPr>
            <p:ph type="ftr" sz="quarter" idx="11"/>
          </p:nvPr>
        </p:nvSpPr>
        <p:spPr/>
        <p:txBody>
          <a:bodyPr/>
          <a:lstStyle/>
          <a:p>
            <a:pPr>
              <a:defRPr/>
            </a:pPr>
            <a:endParaRPr lang="en-US" dirty="0"/>
          </a:p>
        </p:txBody>
      </p:sp>
      <p:sp>
        <p:nvSpPr>
          <p:cNvPr id="6" name="Slide Number Placeholder 5"/>
          <p:cNvSpPr>
            <a:spLocks noGrp="1"/>
          </p:cNvSpPr>
          <p:nvPr>
            <p:ph type="sldNum" sz="quarter" idx="12"/>
          </p:nvPr>
        </p:nvSpPr>
        <p:spPr/>
        <p:txBody>
          <a:bodyPr/>
          <a:lstStyle/>
          <a:p>
            <a:pPr>
              <a:defRPr/>
            </a:pPr>
            <a:fld id="{59C25D69-ED68-A843-ACB3-3780D22A731D}" type="slidenum">
              <a:rPr lang="en-US" smtClean="0"/>
              <a:pPr>
                <a:defRPr/>
              </a:pPr>
              <a:t>‹#›</a:t>
            </a:fld>
            <a:endParaRPr lang="en-US" dirty="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FD79FD9-325D-B141-8773-CE861DEBEAD7}" type="datetimeFigureOut">
              <a:rPr lang="en-US" smtClean="0"/>
              <a:t>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A66AB7-4064-7246-9E3B-59772B02EA40}" type="slidenum">
              <a:rPr lang="en-US" smtClean="0"/>
              <a:t>‹#›</a:t>
            </a:fld>
            <a:endParaRPr lang="en-US"/>
          </a:p>
        </p:txBody>
      </p:sp>
    </p:spTree>
    <p:extLst>
      <p:ext uri="{BB962C8B-B14F-4D97-AF65-F5344CB8AC3E}">
        <p14:creationId xmlns:p14="http://schemas.microsoft.com/office/powerpoint/2010/main" val="1293963949"/>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FD79FD9-325D-B141-8773-CE861DEBEAD7}" type="datetimeFigureOut">
              <a:rPr lang="en-US" smtClean="0"/>
              <a:t>2/5/2021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A66AB7-4064-7246-9E3B-59772B02EA40}" type="slidenum">
              <a:rPr lang="en-US" smtClean="0"/>
              <a:t>‹#›</a:t>
            </a:fld>
            <a:endParaRPr lang="en-US"/>
          </a:p>
        </p:txBody>
      </p:sp>
    </p:spTree>
    <p:extLst>
      <p:ext uri="{BB962C8B-B14F-4D97-AF65-F5344CB8AC3E}">
        <p14:creationId xmlns:p14="http://schemas.microsoft.com/office/powerpoint/2010/main" val="220760834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FD79FD9-325D-B141-8773-CE861DEBEAD7}" type="datetimeFigureOut">
              <a:rPr lang="en-US" smtClean="0"/>
              <a:t>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A66AB7-4064-7246-9E3B-59772B02EA40}" type="slidenum">
              <a:rPr lang="en-US" smtClean="0"/>
              <a:t>‹#›</a:t>
            </a:fld>
            <a:endParaRPr lang="en-US"/>
          </a:p>
        </p:txBody>
      </p:sp>
    </p:spTree>
    <p:extLst>
      <p:ext uri="{BB962C8B-B14F-4D97-AF65-F5344CB8AC3E}">
        <p14:creationId xmlns:p14="http://schemas.microsoft.com/office/powerpoint/2010/main" val="372729510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FD79FD9-325D-B141-8773-CE861DEBEAD7}" type="datetimeFigureOut">
              <a:rPr lang="en-US" smtClean="0"/>
              <a:t>2/5/2021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A66AB7-4064-7246-9E3B-59772B02EA40}" type="slidenum">
              <a:rPr lang="en-US" smtClean="0"/>
              <a:t>‹#›</a:t>
            </a:fld>
            <a:endParaRPr lang="en-US"/>
          </a:p>
        </p:txBody>
      </p:sp>
    </p:spTree>
    <p:extLst>
      <p:ext uri="{BB962C8B-B14F-4D97-AF65-F5344CB8AC3E}">
        <p14:creationId xmlns:p14="http://schemas.microsoft.com/office/powerpoint/2010/main" val="2786544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8C8243D3-6387-AE40-80B3-753356593B82}" type="slidenum">
              <a:rPr lang="en-US" smtClean="0"/>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endParaRPr lang="en-US" dirty="0"/>
          </a:p>
        </p:txBody>
      </p:sp>
      <p:sp>
        <p:nvSpPr>
          <p:cNvPr id="8" name="Footer Placeholder 7"/>
          <p:cNvSpPr>
            <a:spLocks noGrp="1"/>
          </p:cNvSpPr>
          <p:nvPr>
            <p:ph type="ftr" sz="quarter" idx="11"/>
          </p:nvPr>
        </p:nvSpPr>
        <p:spPr/>
        <p:txBody>
          <a:bodyPr/>
          <a:lstStyle/>
          <a:p>
            <a:pPr>
              <a:defRPr/>
            </a:pPr>
            <a:endParaRPr lang="en-US" dirty="0"/>
          </a:p>
        </p:txBody>
      </p:sp>
      <p:sp>
        <p:nvSpPr>
          <p:cNvPr id="9" name="Slide Number Placeholder 8"/>
          <p:cNvSpPr>
            <a:spLocks noGrp="1"/>
          </p:cNvSpPr>
          <p:nvPr>
            <p:ph type="sldNum" sz="quarter" idx="12"/>
          </p:nvPr>
        </p:nvSpPr>
        <p:spPr/>
        <p:txBody>
          <a:bodyPr/>
          <a:lstStyle/>
          <a:p>
            <a:pPr>
              <a:defRPr/>
            </a:pPr>
            <a:fld id="{09247D62-D6D8-E54E-93C5-4356484A305F}" type="slidenum">
              <a:rPr lang="en-US" smtClean="0"/>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endParaRPr lang="en-US" dirty="0"/>
          </a:p>
        </p:txBody>
      </p:sp>
      <p:sp>
        <p:nvSpPr>
          <p:cNvPr id="4" name="Footer Placeholder 3"/>
          <p:cNvSpPr>
            <a:spLocks noGrp="1"/>
          </p:cNvSpPr>
          <p:nvPr>
            <p:ph type="ftr" sz="quarter" idx="11"/>
          </p:nvPr>
        </p:nvSpPr>
        <p:spPr/>
        <p:txBody>
          <a:bodyPr/>
          <a:lstStyle/>
          <a:p>
            <a:pPr>
              <a:defRPr/>
            </a:pPr>
            <a:endParaRPr lang="en-US" dirty="0"/>
          </a:p>
        </p:txBody>
      </p:sp>
      <p:sp>
        <p:nvSpPr>
          <p:cNvPr id="5" name="Slide Number Placeholder 4"/>
          <p:cNvSpPr>
            <a:spLocks noGrp="1"/>
          </p:cNvSpPr>
          <p:nvPr>
            <p:ph type="sldNum" sz="quarter" idx="12"/>
          </p:nvPr>
        </p:nvSpPr>
        <p:spPr/>
        <p:txBody>
          <a:bodyPr/>
          <a:lstStyle/>
          <a:p>
            <a:pPr>
              <a:defRPr/>
            </a:pPr>
            <a:fld id="{72A9B936-4FA5-5E4A-BDF2-62AD6EADB1A0}" type="slidenum">
              <a:rPr lang="en-US" smtClean="0"/>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dirty="0"/>
          </a:p>
        </p:txBody>
      </p:sp>
      <p:sp>
        <p:nvSpPr>
          <p:cNvPr id="3" name="Footer Placeholder 2"/>
          <p:cNvSpPr>
            <a:spLocks noGrp="1"/>
          </p:cNvSpPr>
          <p:nvPr>
            <p:ph type="ftr" sz="quarter" idx="11"/>
          </p:nvPr>
        </p:nvSpPr>
        <p:spPr/>
        <p:txBody>
          <a:bodyPr/>
          <a:lstStyle/>
          <a:p>
            <a:pPr>
              <a:defRPr/>
            </a:pPr>
            <a:endParaRPr lang="en-US" dirty="0"/>
          </a:p>
        </p:txBody>
      </p:sp>
      <p:sp>
        <p:nvSpPr>
          <p:cNvPr id="4" name="Slide Number Placeholder 3"/>
          <p:cNvSpPr>
            <a:spLocks noGrp="1"/>
          </p:cNvSpPr>
          <p:nvPr>
            <p:ph type="sldNum" sz="quarter" idx="12"/>
          </p:nvPr>
        </p:nvSpPr>
        <p:spPr/>
        <p:txBody>
          <a:bodyPr/>
          <a:lstStyle/>
          <a:p>
            <a:pPr>
              <a:defRPr/>
            </a:pPr>
            <a:fld id="{85DDC9A0-F643-AD45-A669-F3D09CE10184}" type="slidenum">
              <a:rPr lang="en-US" smtClean="0"/>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35ADF9B2-52C5-D442-8CA8-6622A3FA0AAF}" type="slidenum">
              <a:rPr lang="en-US" smtClean="0"/>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dirty="0"/>
          </a:p>
        </p:txBody>
      </p:sp>
      <p:sp>
        <p:nvSpPr>
          <p:cNvPr id="6" name="Footer Placeholder 5"/>
          <p:cNvSpPr>
            <a:spLocks noGrp="1"/>
          </p:cNvSpPr>
          <p:nvPr>
            <p:ph type="ftr" sz="quarter" idx="11"/>
          </p:nvPr>
        </p:nvSpPr>
        <p:spPr/>
        <p:txBody>
          <a:bodyPr/>
          <a:lstStyle/>
          <a:p>
            <a:pPr>
              <a:defRPr/>
            </a:pPr>
            <a:endParaRPr lang="en-US" dirty="0"/>
          </a:p>
        </p:txBody>
      </p:sp>
      <p:sp>
        <p:nvSpPr>
          <p:cNvPr id="7" name="Slide Number Placeholder 6"/>
          <p:cNvSpPr>
            <a:spLocks noGrp="1"/>
          </p:cNvSpPr>
          <p:nvPr>
            <p:ph type="sldNum" sz="quarter" idx="12"/>
          </p:nvPr>
        </p:nvSpPr>
        <p:spPr/>
        <p:txBody>
          <a:bodyPr/>
          <a:lstStyle/>
          <a:p>
            <a:pPr>
              <a:defRPr/>
            </a:pPr>
            <a:fld id="{12212C16-0493-7342-B8B6-040A92EC0DE3}" type="slidenum">
              <a:rPr lang="en-US" smtClean="0"/>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endParaRPr lang="en-US" dirty="0"/>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pPr>
              <a:defRPr/>
            </a:pPr>
            <a:fld id="{98346517-C998-AC41-A5B8-14DC22A54690}" type="slidenum">
              <a:rPr lang="en-US" smtClean="0"/>
              <a:pPr>
                <a:defRPr/>
              </a:pPr>
              <a:t>‹#›</a:t>
            </a:fld>
            <a:endParaRPr lang="en-US" dirty="0"/>
          </a:p>
        </p:txBody>
      </p:sp>
    </p:spTree>
    <p:extLst>
      <p:ext uri="{BB962C8B-B14F-4D97-AF65-F5344CB8AC3E}">
        <p14:creationId xmlns:p14="http://schemas.microsoft.com/office/powerpoint/2010/main" val="18963900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4E57D07-3620-144C-83D1-AD7AFD2FA043}" type="datetime1">
              <a:rPr lang="en-GB" smtClean="0"/>
              <a:t>05/02/2021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87D7A59-36E2-48B9-B146-C1E59501F63F}" type="slidenum">
              <a:rPr lang="en-US" smtClean="0"/>
              <a:pPr/>
              <a:t>‹#›</a:t>
            </a:fld>
            <a:endParaRPr lang="en-US"/>
          </a:p>
        </p:txBody>
      </p:sp>
    </p:spTree>
    <p:extLst>
      <p:ext uri="{BB962C8B-B14F-4D97-AF65-F5344CB8AC3E}">
        <p14:creationId xmlns:p14="http://schemas.microsoft.com/office/powerpoint/2010/main" val="282058726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hf sldNum="0"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2FD79FD9-325D-B141-8773-CE861DEBEAD7}" type="datetimeFigureOut">
              <a:rPr lang="en-US" smtClean="0"/>
              <a:t>2/5/2021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9A66AB7-4064-7246-9E3B-59772B02EA40}" type="slidenum">
              <a:rPr lang="en-US" smtClean="0"/>
              <a:t>‹#›</a:t>
            </a:fld>
            <a:endParaRPr lang="en-US"/>
          </a:p>
        </p:txBody>
      </p:sp>
      <p:pic>
        <p:nvPicPr>
          <p:cNvPr id="7" name="Picture 6"/>
          <p:cNvPicPr>
            <a:picLocks noChangeAspect="1"/>
          </p:cNvPicPr>
          <p:nvPr userDrawn="1"/>
        </p:nvPicPr>
        <p:blipFill rotWithShape="1">
          <a:blip r:embed="rId13">
            <a:lum bright="70000" contrast="-70000"/>
            <a:extLst>
              <a:ext uri="{28A0092B-C50C-407E-A947-70E740481C1C}">
                <a14:useLocalDpi xmlns:a14="http://schemas.microsoft.com/office/drawing/2010/main" val="0"/>
              </a:ext>
            </a:extLst>
          </a:blip>
          <a:srcRect b="30726"/>
          <a:stretch/>
        </p:blipFill>
        <p:spPr>
          <a:xfrm>
            <a:off x="8393634" y="6461837"/>
            <a:ext cx="568525" cy="301456"/>
          </a:xfrm>
          <a:prstGeom prst="rect">
            <a:avLst/>
          </a:prstGeom>
        </p:spPr>
      </p:pic>
    </p:spTree>
    <p:extLst>
      <p:ext uri="{BB962C8B-B14F-4D97-AF65-F5344CB8AC3E}">
        <p14:creationId xmlns:p14="http://schemas.microsoft.com/office/powerpoint/2010/main" val="402581782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mailto:p.pissierssens@unesco.org"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hyperlink" Target="https://bit.ly/2Rsjz4V" TargetMode="External"/><Relationship Id="rId4" Type="http://schemas.openxmlformats.org/officeDocument/2006/relationships/hyperlink" Target="mailto:info@iobis.org"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mailto:OBISCanada@dfo-mpo.gc.ca"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mailto:Lenore.Bajona@dal.ca" TargetMode="External"/><Relationship Id="rId4" Type="http://schemas.openxmlformats.org/officeDocument/2006/relationships/hyperlink" Target="mailto:Jonathan.Pye@dal.ca"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12.tif"/></Relationships>
</file>

<file path=ppt/slides/_rels/slide21.xml.rels><?xml version="1.0" encoding="UTF-8" standalone="yes"?>
<Relationships xmlns="http://schemas.openxmlformats.org/package/2006/relationships"><Relationship Id="rId3" Type="http://schemas.openxmlformats.org/officeDocument/2006/relationships/hyperlink" Target="http://www.google.be/url?sa=i&amp;rct=j&amp;q=&amp;esrc=s&amp;frm=1&amp;source=images&amp;cd=&amp;cad=rja&amp;uact=8&amp;docid=8amcCxL5H_hhoM&amp;tbnid=bQhGXpzhKvycSM:&amp;ved=0CAUQjRw&amp;url=http://www.andertoons.com/internet/cartoon/6410/before-i-write-name-need-know-how-youre-planning-to-use-data&amp;ei=4-MdU7--HcrVtQbwrYH4CA&amp;psig=AFQjCNHOV745qtjo2v-B5nzNlowxYEFDjw&amp;ust=1394553732331847" TargetMode="External"/><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8.xml"/><Relationship Id="rId5"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hyperlink" Target="http://www.google.be/url?sa=i&amp;rct=j&amp;q=&amp;esrc=s&amp;frm=1&amp;source=images&amp;cd=&amp;cad=rja&amp;uact=8&amp;docid=jN2ESQ2OBq4CtM&amp;tbnid=Jc3xQABXAk_XlM:&amp;ved=0CAUQjRw&amp;url=http://nationallearning.com.au/bob-selden-163/&amp;ei=k7QdU9O4LsrDtAaO54DgCQ&amp;bvm=bv.62578216,d.bGQ&amp;psig=AFQjCNEfy6vBVtyqon7qQNpYwdiLz2qsRw&amp;ust=1394542070648305" TargetMode="External"/><Relationship Id="rId7"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8.xml"/><Relationship Id="rId6" Type="http://schemas.openxmlformats.org/officeDocument/2006/relationships/hyperlink" Target="http://www.google.be/url?sa=i&amp;rct=j&amp;q=&amp;esrc=s&amp;frm=1&amp;source=images&amp;cd=&amp;cad=rja&amp;uact=8&amp;docid=ZLFSvgnrUjts3M&amp;tbnid=DERc-eCLufsIzM:&amp;ved=0CAUQjRw&amp;url=http://www.docstoc.com/docs/24462466/Donkey---Stick-And-Carrot-Animation&amp;ei=37UdU6jqJoTHtQaCs4GwBg&amp;bvm=bv.62578216,d.bGQ&amp;psig=AFQjCNEZnh2ybEZXPIR8F5wPlS2DSnZR-Q&amp;ust=1394542292279437" TargetMode="External"/><Relationship Id="rId5" Type="http://schemas.openxmlformats.org/officeDocument/2006/relationships/image" Target="../media/image19.gif"/><Relationship Id="rId4" Type="http://schemas.openxmlformats.org/officeDocument/2006/relationships/image" Target="../media/image18.jpeg"/></Relationships>
</file>

<file path=ppt/slides/_rels/slide2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18.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hyperlink" Target="http://www.iode.org/policy"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notesSlide" Target="../notesSlides/notesSlide31.xml"/><Relationship Id="rId1" Type="http://schemas.openxmlformats.org/officeDocument/2006/relationships/slideLayout" Target="../slideLayouts/slideLayout23.xml"/><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3" Type="http://schemas.openxmlformats.org/officeDocument/2006/relationships/hyperlink" Target="https://arpha.pensoft.net/tips/From-GBIF-IPT-metadata-EML" TargetMode="External"/><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1.tiff"/></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pic>
        <p:nvPicPr>
          <p:cNvPr id="7" name="Picture 3">
            <a:extLst>
              <a:ext uri="{FF2B5EF4-FFF2-40B4-BE49-F238E27FC236}">
                <a16:creationId xmlns:a16="http://schemas.microsoft.com/office/drawing/2014/main" id="{537584F6-962D-408F-9250-93D1FD4B33D4}"/>
              </a:ext>
            </a:extLst>
          </p:cNvPr>
          <p:cNvPicPr>
            <a:picLocks noChangeAspect="1"/>
          </p:cNvPicPr>
          <p:nvPr/>
        </p:nvPicPr>
        <p:blipFill rotWithShape="1">
          <a:blip r:embed="rId3"/>
          <a:srcRect l="14726" r="14726" b="12504"/>
          <a:stretch/>
        </p:blipFill>
        <p:spPr>
          <a:xfrm>
            <a:off x="0" y="478327"/>
            <a:ext cx="9144000" cy="6379673"/>
          </a:xfrm>
          <a:prstGeom prst="rect">
            <a:avLst/>
          </a:prstGeom>
        </p:spPr>
      </p:pic>
      <p:sp>
        <p:nvSpPr>
          <p:cNvPr id="13" name="Down Arrow 7">
            <a:extLst>
              <a:ext uri="{FF2B5EF4-FFF2-40B4-BE49-F238E27FC236}">
                <a16:creationId xmlns:a16="http://schemas.microsoft.com/office/drawing/2014/main" id="{D4771268-CB57-404A-9271-370EB28F609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00075" y="1491343"/>
            <a:ext cx="2500311" cy="3499103"/>
          </a:xfrm>
          <a:prstGeom prst="downArrow">
            <a:avLst>
              <a:gd name="adj1" fmla="val 100000"/>
              <a:gd name="adj2" fmla="val 15788"/>
            </a:avLst>
          </a:prstGeom>
          <a:solidFill>
            <a:schemeClr val="tx1">
              <a:lumMod val="85000"/>
              <a:lumOff val="15000"/>
            </a:schemeClr>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p:cNvSpPr>
            <a:spLocks noGrp="1"/>
          </p:cNvSpPr>
          <p:nvPr>
            <p:ph type="title"/>
          </p:nvPr>
        </p:nvSpPr>
        <p:spPr>
          <a:xfrm>
            <a:off x="323528" y="1967266"/>
            <a:ext cx="2632011" cy="2547257"/>
          </a:xfrm>
          <a:noFill/>
        </p:spPr>
        <p:txBody>
          <a:bodyPr vert="horz" lIns="91440" tIns="45720" rIns="91440" bIns="45720" rtlCol="0" anchor="ctr">
            <a:normAutofit/>
          </a:bodyPr>
          <a:lstStyle/>
          <a:p>
            <a:pPr algn="ctr" defTabSz="914400" fontAlgn="auto">
              <a:spcAft>
                <a:spcPts val="0"/>
              </a:spcAft>
            </a:pPr>
            <a:r>
              <a:rPr lang="en-US" sz="3100" b="1" kern="1200" dirty="0">
                <a:solidFill>
                  <a:schemeClr val="bg1"/>
                </a:solidFill>
                <a:latin typeface="+mj-lt"/>
                <a:ea typeface="+mj-ea"/>
                <a:cs typeface="+mj-cs"/>
              </a:rPr>
              <a:t>Contributing to OBIS Canada</a:t>
            </a:r>
          </a:p>
        </p:txBody>
      </p:sp>
      <p:pic>
        <p:nvPicPr>
          <p:cNvPr id="8" name="Graphic 7">
            <a:extLst>
              <a:ext uri="{FF2B5EF4-FFF2-40B4-BE49-F238E27FC236}">
                <a16:creationId xmlns:a16="http://schemas.microsoft.com/office/drawing/2014/main" id="{BB90F75E-74ED-410F-892B-0F4D987BF43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949666" y="1842520"/>
            <a:ext cx="4911363" cy="2796748"/>
          </a:xfrm>
          <a:prstGeom prst="rect">
            <a:avLst/>
          </a:prstGeom>
        </p:spPr>
      </p:pic>
    </p:spTree>
    <p:extLst>
      <p:ext uri="{BB962C8B-B14F-4D97-AF65-F5344CB8AC3E}">
        <p14:creationId xmlns:p14="http://schemas.microsoft.com/office/powerpoint/2010/main" val="3705845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1547664" y="2204864"/>
            <a:ext cx="6118448" cy="1104528"/>
          </a:xfrm>
        </p:spPr>
        <p:txBody>
          <a:bodyPr>
            <a:normAutofit/>
          </a:bodyPr>
          <a:lstStyle/>
          <a:p>
            <a:pPr marL="0" indent="0">
              <a:buNone/>
            </a:pPr>
            <a:r>
              <a:rPr lang="en-US" sz="5400" b="1" dirty="0"/>
              <a:t>OBIS-Canada</a:t>
            </a:r>
          </a:p>
        </p:txBody>
      </p:sp>
    </p:spTree>
    <p:extLst>
      <p:ext uri="{BB962C8B-B14F-4D97-AF65-F5344CB8AC3E}">
        <p14:creationId xmlns:p14="http://schemas.microsoft.com/office/powerpoint/2010/main" val="309809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OBIS Node application process</a:t>
            </a:r>
          </a:p>
        </p:txBody>
      </p:sp>
      <p:sp>
        <p:nvSpPr>
          <p:cNvPr id="3" name="Content Placeholder 2"/>
          <p:cNvSpPr>
            <a:spLocks noGrp="1"/>
          </p:cNvSpPr>
          <p:nvPr>
            <p:ph idx="1"/>
          </p:nvPr>
        </p:nvSpPr>
        <p:spPr/>
        <p:txBody>
          <a:bodyPr/>
          <a:lstStyle/>
          <a:p>
            <a:r>
              <a:rPr lang="en-US" dirty="0"/>
              <a:t>If you are an existing NODC (within the IODE network) and the OBIS node activities fall under the activities of the NODC</a:t>
            </a:r>
          </a:p>
          <a:p>
            <a:pPr marL="0" indent="0">
              <a:buNone/>
            </a:pPr>
            <a:r>
              <a:rPr lang="en-US" dirty="0"/>
              <a:t>=&gt; Send a letter expressing your interest to become an OBIS node (including contact information of the OBIS node manager, and geographical/thematic scope of your OBIS node)</a:t>
            </a:r>
          </a:p>
          <a:p>
            <a:endParaRPr lang="en-US" dirty="0"/>
          </a:p>
          <a:p>
            <a:r>
              <a:rPr lang="en-US" dirty="0"/>
              <a:t>If you are not an existing NODC, apply to become an IODE Associate Data Unit (with a specific role as OBIS node)</a:t>
            </a:r>
          </a:p>
        </p:txBody>
      </p:sp>
    </p:spTree>
    <p:extLst>
      <p:ext uri="{BB962C8B-B14F-4D97-AF65-F5344CB8AC3E}">
        <p14:creationId xmlns:p14="http://schemas.microsoft.com/office/powerpoint/2010/main" val="1134295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0657" name="Title 1"/>
          <p:cNvSpPr>
            <a:spLocks noGrp="1"/>
          </p:cNvSpPr>
          <p:nvPr>
            <p:ph type="title"/>
          </p:nvPr>
        </p:nvSpPr>
        <p:spPr>
          <a:xfrm>
            <a:off x="685800" y="304800"/>
            <a:ext cx="7772400" cy="675928"/>
          </a:xfrm>
        </p:spPr>
        <p:txBody>
          <a:bodyPr>
            <a:normAutofit fontScale="90000"/>
          </a:bodyPr>
          <a:lstStyle/>
          <a:p>
            <a:r>
              <a:rPr lang="en-US" sz="2400" b="1" dirty="0">
                <a:latin typeface="Arial" charset="0"/>
                <a:ea typeface="ＭＳ Ｐゴシック" charset="0"/>
                <a:cs typeface="ＭＳ Ｐゴシック" charset="0"/>
              </a:rPr>
              <a:t>Terms of Reference: IODE Associate Data Units (ADUs) </a:t>
            </a:r>
          </a:p>
        </p:txBody>
      </p:sp>
      <p:sp>
        <p:nvSpPr>
          <p:cNvPr id="70658" name="Content Placeholder 2"/>
          <p:cNvSpPr>
            <a:spLocks noGrp="1"/>
          </p:cNvSpPr>
          <p:nvPr>
            <p:ph idx="1"/>
          </p:nvPr>
        </p:nvSpPr>
        <p:spPr>
          <a:xfrm>
            <a:off x="683568" y="1052736"/>
            <a:ext cx="7772400" cy="4392488"/>
          </a:xfrm>
        </p:spPr>
        <p:txBody>
          <a:bodyPr>
            <a:normAutofit lnSpcReduction="10000"/>
          </a:bodyPr>
          <a:lstStyle/>
          <a:p>
            <a:pPr marL="0" indent="0">
              <a:buNone/>
            </a:pPr>
            <a:r>
              <a:rPr lang="en-US" sz="1400" b="1" dirty="0">
                <a:latin typeface="Arial" charset="0"/>
                <a:ea typeface="ＭＳ Ｐゴシック" charset="0"/>
                <a:cs typeface="ＭＳ Ｐゴシック" charset="0"/>
              </a:rPr>
              <a:t>IODE Associate Data Units (ADUs) shall: </a:t>
            </a:r>
          </a:p>
          <a:p>
            <a:pPr>
              <a:lnSpc>
                <a:spcPct val="120000"/>
              </a:lnSpc>
              <a:spcAft>
                <a:spcPts val="600"/>
              </a:spcAft>
              <a:buFont typeface="+mj-lt"/>
              <a:buAutoNum type="romanLcPeriod"/>
            </a:pPr>
            <a:endParaRPr lang="en-US" sz="1300" dirty="0">
              <a:latin typeface="Arial" charset="0"/>
              <a:ea typeface="ＭＳ Ｐゴシック" charset="0"/>
              <a:cs typeface="ＭＳ Ｐゴシック" charset="0"/>
            </a:endParaRPr>
          </a:p>
          <a:p>
            <a:pPr>
              <a:buFont typeface="+mj-lt"/>
              <a:buAutoNum type="romanLcPeriod"/>
            </a:pPr>
            <a:r>
              <a:rPr lang="en-US" sz="1300" dirty="0"/>
              <a:t>Be national projects, </a:t>
            </a:r>
            <a:r>
              <a:rPr lang="en-US" sz="1300" dirty="0" err="1"/>
              <a:t>programmes</a:t>
            </a:r>
            <a:r>
              <a:rPr lang="en-US" sz="1300" dirty="0"/>
              <a:t>, institutions or organizations (other than NODCs), or regional or international projects, </a:t>
            </a:r>
            <a:r>
              <a:rPr lang="en-US" sz="1300" dirty="0" err="1"/>
              <a:t>programmes</a:t>
            </a:r>
            <a:r>
              <a:rPr lang="en-US" sz="1300" dirty="0"/>
              <a:t>, institutions or organizations that carry out data management functions,</a:t>
            </a:r>
          </a:p>
          <a:p>
            <a:pPr>
              <a:buFont typeface="+mj-lt"/>
              <a:buAutoNum type="romanLcPeriod"/>
            </a:pPr>
            <a:r>
              <a:rPr lang="en-US" sz="1300" dirty="0"/>
              <a:t>Receive information on, and contribute to, IODE standards and best practices related to ocean data management,</a:t>
            </a:r>
          </a:p>
          <a:p>
            <a:pPr>
              <a:buFont typeface="+mj-lt"/>
              <a:buAutoNum type="romanLcPeriod"/>
            </a:pPr>
            <a:r>
              <a:rPr lang="en-US" sz="1300" dirty="0"/>
              <a:t>Be welcomed to participate in ocean data and information management training, organized within the framework of the IODE </a:t>
            </a:r>
            <a:r>
              <a:rPr lang="en-US" sz="1300" dirty="0" err="1"/>
              <a:t>OceanTeacher</a:t>
            </a:r>
            <a:r>
              <a:rPr lang="en-US" sz="1300" dirty="0"/>
              <a:t> </a:t>
            </a:r>
            <a:r>
              <a:rPr lang="en-US" sz="1300" dirty="0" err="1"/>
              <a:t>programme</a:t>
            </a:r>
            <a:r>
              <a:rPr lang="en-US" sz="1300" dirty="0"/>
              <a:t>,</a:t>
            </a:r>
          </a:p>
          <a:p>
            <a:pPr>
              <a:buFont typeface="+mj-lt"/>
              <a:buAutoNum type="romanLcPeriod"/>
            </a:pPr>
            <a:r>
              <a:rPr lang="en-US" sz="1300" dirty="0"/>
              <a:t>Be invited, as observers, in Sessions of the IODE Committee,</a:t>
            </a:r>
          </a:p>
          <a:p>
            <a:pPr>
              <a:buFont typeface="+mj-lt"/>
              <a:buAutoNum type="romanLcPeriod"/>
            </a:pPr>
            <a:r>
              <a:rPr lang="en-US" sz="1300" dirty="0"/>
              <a:t>Participate in IODE workshops and projects,</a:t>
            </a:r>
          </a:p>
          <a:p>
            <a:pPr>
              <a:buFont typeface="+mj-lt"/>
              <a:buAutoNum type="romanLcPeriod"/>
            </a:pPr>
            <a:r>
              <a:rPr lang="en-US" sz="1300" dirty="0"/>
              <a:t>Share expertise with other ADUs and NODCs,</a:t>
            </a:r>
          </a:p>
          <a:p>
            <a:pPr>
              <a:buFont typeface="+mj-lt"/>
              <a:buAutoNum type="romanLcPeriod"/>
            </a:pPr>
            <a:r>
              <a:rPr lang="en-US" sz="1300" dirty="0"/>
              <a:t>Be invited to share their data and information on their data collection (metadata catalogue), and this should be through their NODC (in the case of national projects, </a:t>
            </a:r>
            <a:r>
              <a:rPr lang="en-US" sz="1300" dirty="0" err="1"/>
              <a:t>programmes</a:t>
            </a:r>
            <a:r>
              <a:rPr lang="en-US" sz="1300" dirty="0"/>
              <a:t>, institutions or organizations), or through another IODE data facility (in the case of regional or international projects, </a:t>
            </a:r>
            <a:r>
              <a:rPr lang="en-US" sz="1300" dirty="0" err="1"/>
              <a:t>programmes</a:t>
            </a:r>
            <a:r>
              <a:rPr lang="en-US" sz="1300" dirty="0"/>
              <a:t>, institutions or organizations) or</a:t>
            </a:r>
            <a:r>
              <a:rPr lang="en-US" sz="1300" b="1" u="sng" dirty="0"/>
              <a:t>, in the case of biogeographic data, through </a:t>
            </a:r>
            <a:r>
              <a:rPr lang="en-US" sz="1300" b="1" u="sng" dirty="0" err="1"/>
              <a:t>iOBIS</a:t>
            </a:r>
            <a:r>
              <a:rPr lang="en-US" sz="1300" b="1" u="sng" dirty="0"/>
              <a:t>,</a:t>
            </a:r>
          </a:p>
          <a:p>
            <a:pPr>
              <a:buFont typeface="+mj-lt"/>
              <a:buAutoNum type="romanLcPeriod"/>
            </a:pPr>
            <a:r>
              <a:rPr lang="en-US" sz="1300" dirty="0"/>
              <a:t>Receive assistance, upon request, from IODE, on matters related to ocean data management,</a:t>
            </a:r>
          </a:p>
          <a:p>
            <a:pPr>
              <a:buFont typeface="+mj-lt"/>
              <a:buAutoNum type="romanLcPeriod"/>
            </a:pPr>
            <a:r>
              <a:rPr lang="en-US" sz="1300" dirty="0"/>
              <a:t>Closely link with their IODE National Oceanographic Data Centre (NODC), if existing (in the case of national projects, organizations and institutions),</a:t>
            </a:r>
          </a:p>
          <a:p>
            <a:pPr>
              <a:buFont typeface="+mj-lt"/>
              <a:buAutoNum type="romanLcPeriod"/>
            </a:pPr>
            <a:r>
              <a:rPr lang="en-US" sz="1300" dirty="0"/>
              <a:t>Agree to make available data management documentation (standards, practices, guides,…) used by the ADU.</a:t>
            </a:r>
          </a:p>
        </p:txBody>
      </p:sp>
    </p:spTree>
    <p:extLst>
      <p:ext uri="{BB962C8B-B14F-4D97-AF65-F5344CB8AC3E}">
        <p14:creationId xmlns:p14="http://schemas.microsoft.com/office/powerpoint/2010/main" val="19254015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683568" y="476672"/>
            <a:ext cx="7772400" cy="747936"/>
          </a:xfrm>
        </p:spPr>
        <p:txBody>
          <a:bodyPr/>
          <a:lstStyle/>
          <a:p>
            <a:r>
              <a:rPr lang="en-GB" b="1" dirty="0"/>
              <a:t>What are the benefits for ADUs?</a:t>
            </a:r>
            <a:endParaRPr lang="en-US" dirty="0"/>
          </a:p>
        </p:txBody>
      </p:sp>
      <p:sp>
        <p:nvSpPr>
          <p:cNvPr id="3" name="Content Placeholder 2"/>
          <p:cNvSpPr>
            <a:spLocks noGrp="1"/>
          </p:cNvSpPr>
          <p:nvPr>
            <p:ph idx="1"/>
          </p:nvPr>
        </p:nvSpPr>
        <p:spPr>
          <a:xfrm>
            <a:off x="683568" y="1340768"/>
            <a:ext cx="7772400" cy="4896544"/>
          </a:xfrm>
        </p:spPr>
        <p:txBody>
          <a:bodyPr>
            <a:normAutofit fontScale="92500" lnSpcReduction="10000"/>
          </a:bodyPr>
          <a:lstStyle/>
          <a:p>
            <a:pPr>
              <a:buNone/>
            </a:pPr>
            <a:r>
              <a:rPr lang="en-GB" sz="1600" dirty="0"/>
              <a:t>Being associated with IODE means the following:</a:t>
            </a:r>
          </a:p>
          <a:p>
            <a:endParaRPr lang="en-GB" sz="1600" dirty="0"/>
          </a:p>
          <a:p>
            <a:pPr lvl="0">
              <a:lnSpc>
                <a:spcPct val="120000"/>
              </a:lnSpc>
              <a:spcAft>
                <a:spcPts val="1200"/>
              </a:spcAft>
            </a:pPr>
            <a:r>
              <a:rPr lang="en-GB" sz="1600" dirty="0"/>
              <a:t>You will have access to IODE documentation and expertise in the area of oceanographic data management and marine information management;</a:t>
            </a:r>
          </a:p>
          <a:p>
            <a:pPr lvl="0">
              <a:lnSpc>
                <a:spcPct val="120000"/>
              </a:lnSpc>
              <a:spcAft>
                <a:spcPts val="1200"/>
              </a:spcAft>
            </a:pPr>
            <a:r>
              <a:rPr lang="en-GB" sz="1600" dirty="0"/>
              <a:t>You will be part of the IODE information dissemination network related to oceanographic data management and marine information management;</a:t>
            </a:r>
          </a:p>
          <a:p>
            <a:pPr lvl="0">
              <a:lnSpc>
                <a:spcPct val="120000"/>
              </a:lnSpc>
              <a:spcAft>
                <a:spcPts val="1200"/>
              </a:spcAft>
            </a:pPr>
            <a:r>
              <a:rPr lang="en-GB" sz="1600" dirty="0"/>
              <a:t>You will be able to obtain IODE (OceanTeacher) technical training related to oceanographic data management and marine information management</a:t>
            </a:r>
          </a:p>
          <a:p>
            <a:pPr lvl="0">
              <a:lnSpc>
                <a:spcPct val="120000"/>
              </a:lnSpc>
              <a:spcAft>
                <a:spcPts val="1200"/>
              </a:spcAft>
            </a:pPr>
            <a:r>
              <a:rPr lang="en-GB" sz="1600" dirty="0"/>
              <a:t>You will be invited to make your data and information available through relevant IODE mechanisms (e.g., OceanDataPortal, OceanDocs, OceanExpert, OBIS,…)</a:t>
            </a:r>
          </a:p>
          <a:p>
            <a:pPr lvl="0">
              <a:lnSpc>
                <a:spcPct val="120000"/>
              </a:lnSpc>
              <a:spcAft>
                <a:spcPts val="1200"/>
              </a:spcAft>
            </a:pPr>
            <a:r>
              <a:rPr lang="en-GB" sz="1600" dirty="0"/>
              <a:t>You will be invited to participate in IODE projects</a:t>
            </a:r>
          </a:p>
          <a:p>
            <a:pPr lvl="0">
              <a:lnSpc>
                <a:spcPct val="120000"/>
              </a:lnSpc>
              <a:spcAft>
                <a:spcPts val="1200"/>
              </a:spcAft>
            </a:pPr>
            <a:r>
              <a:rPr lang="en-GB" sz="1600" dirty="0"/>
              <a:t>You will be invited to designate experts to participate in IODE project steering groups or IODE groups of experts (short-term members).</a:t>
            </a:r>
          </a:p>
          <a:p>
            <a:endParaRPr lang="en-US" sz="1600" dirty="0"/>
          </a:p>
        </p:txBody>
      </p:sp>
    </p:spTree>
    <p:extLst>
      <p:ext uri="{BB962C8B-B14F-4D97-AF65-F5344CB8AC3E}">
        <p14:creationId xmlns:p14="http://schemas.microsoft.com/office/powerpoint/2010/main" val="768472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b="1" dirty="0"/>
              <a:t>How to become an ADU/OBIS Node..</a:t>
            </a:r>
            <a:endParaRPr lang="en-US" b="1" dirty="0"/>
          </a:p>
        </p:txBody>
      </p:sp>
      <p:sp>
        <p:nvSpPr>
          <p:cNvPr id="3" name="Content Placeholder 2"/>
          <p:cNvSpPr>
            <a:spLocks noGrp="1"/>
          </p:cNvSpPr>
          <p:nvPr>
            <p:ph idx="1"/>
          </p:nvPr>
        </p:nvSpPr>
        <p:spPr>
          <a:xfrm>
            <a:off x="755576" y="1556792"/>
            <a:ext cx="7772400" cy="4279776"/>
          </a:xfrm>
        </p:spPr>
        <p:txBody>
          <a:bodyPr>
            <a:normAutofit lnSpcReduction="10000"/>
          </a:bodyPr>
          <a:lstStyle/>
          <a:p>
            <a:pPr marL="0" indent="0">
              <a:lnSpc>
                <a:spcPct val="120000"/>
              </a:lnSpc>
              <a:buNone/>
            </a:pPr>
            <a:r>
              <a:rPr lang="en-US" sz="1400" b="1" dirty="0"/>
              <a:t>IODE invites </a:t>
            </a:r>
            <a:r>
              <a:rPr lang="en-US" sz="1400" dirty="0"/>
              <a:t>any project, programme, institution or organization that is willing to comply with the Terms of Reference to apply to join IODE as an IODE Associate Data Unit (ADU) by providing the following information (sent to </a:t>
            </a:r>
            <a:r>
              <a:rPr lang="en-US" sz="1400" dirty="0">
                <a:hlinkClick r:id="rId3"/>
              </a:rPr>
              <a:t>p.pissierssens@unesco.org</a:t>
            </a:r>
            <a:r>
              <a:rPr lang="en-US" sz="1400" dirty="0"/>
              <a:t> with copy to </a:t>
            </a:r>
            <a:r>
              <a:rPr lang="en-US" sz="1400" dirty="0">
                <a:hlinkClick r:id="rId4"/>
              </a:rPr>
              <a:t>info@iobis.org</a:t>
            </a:r>
            <a:r>
              <a:rPr lang="en-US" sz="1400" dirty="0"/>
              <a:t>) :</a:t>
            </a:r>
          </a:p>
          <a:p>
            <a:pPr marL="0" indent="0">
              <a:buNone/>
            </a:pPr>
            <a:endParaRPr lang="en-US" sz="1400" dirty="0"/>
          </a:p>
          <a:p>
            <a:pPr marL="1085850" lvl="2">
              <a:lnSpc>
                <a:spcPct val="120000"/>
              </a:lnSpc>
              <a:spcAft>
                <a:spcPts val="600"/>
              </a:spcAft>
              <a:buFont typeface="+mj-lt"/>
              <a:buAutoNum type="romanLcPeriod"/>
            </a:pPr>
            <a:r>
              <a:rPr lang="en-US" sz="1200" dirty="0"/>
              <a:t>Name and contact information of the ADU contact point(s).</a:t>
            </a:r>
          </a:p>
          <a:p>
            <a:pPr marL="1085850" lvl="2">
              <a:lnSpc>
                <a:spcPct val="120000"/>
              </a:lnSpc>
              <a:spcAft>
                <a:spcPts val="600"/>
              </a:spcAft>
              <a:buFont typeface="+mj-lt"/>
              <a:buAutoNum type="romanLcPeriod"/>
            </a:pPr>
            <a:r>
              <a:rPr lang="en-US" sz="1200" dirty="0"/>
              <a:t>Name and contact point of the head of the applicant entity. </a:t>
            </a:r>
          </a:p>
          <a:p>
            <a:pPr marL="1085850" lvl="2">
              <a:lnSpc>
                <a:spcPct val="120000"/>
              </a:lnSpc>
              <a:spcAft>
                <a:spcPts val="600"/>
              </a:spcAft>
              <a:buFont typeface="+mj-lt"/>
              <a:buAutoNum type="romanLcPeriod"/>
            </a:pPr>
            <a:r>
              <a:rPr lang="en-US" sz="1200" dirty="0"/>
              <a:t>Description of the national, regional or international project, programme, institution or organization. </a:t>
            </a:r>
          </a:p>
          <a:p>
            <a:pPr marL="1085850" lvl="2">
              <a:lnSpc>
                <a:spcPct val="120000"/>
              </a:lnSpc>
              <a:spcAft>
                <a:spcPts val="600"/>
              </a:spcAft>
              <a:buFont typeface="+mj-lt"/>
              <a:buAutoNum type="romanLcPeriod"/>
            </a:pPr>
            <a:r>
              <a:rPr lang="en-US" sz="1200" dirty="0"/>
              <a:t>Brief description of data services/products provided by the entity.</a:t>
            </a:r>
          </a:p>
          <a:p>
            <a:pPr marL="1085850" lvl="2">
              <a:lnSpc>
                <a:spcPct val="120000"/>
              </a:lnSpc>
              <a:spcAft>
                <a:spcPts val="600"/>
              </a:spcAft>
              <a:buFont typeface="+mj-lt"/>
              <a:buAutoNum type="romanLcPeriod"/>
            </a:pPr>
            <a:r>
              <a:rPr lang="en-US" sz="1200" dirty="0"/>
              <a:t>For projects: expected lifespan of the project and indication of plan for the archival/preservation of the data, data management plan.</a:t>
            </a:r>
          </a:p>
          <a:p>
            <a:pPr marL="1085850" lvl="2">
              <a:lnSpc>
                <a:spcPct val="120000"/>
              </a:lnSpc>
              <a:spcAft>
                <a:spcPts val="600"/>
              </a:spcAft>
              <a:buFont typeface="+mj-lt"/>
              <a:buAutoNum type="romanLcPeriod"/>
            </a:pPr>
            <a:r>
              <a:rPr lang="en-US" sz="1200" dirty="0"/>
              <a:t>Letters of support.</a:t>
            </a:r>
          </a:p>
          <a:p>
            <a:pPr marL="1085850" lvl="2">
              <a:lnSpc>
                <a:spcPct val="120000"/>
              </a:lnSpc>
              <a:spcAft>
                <a:spcPts val="600"/>
              </a:spcAft>
              <a:buFont typeface="+mj-lt"/>
              <a:buAutoNum type="romanLcPeriod"/>
            </a:pPr>
            <a:r>
              <a:rPr lang="en-US" sz="1200" dirty="0"/>
              <a:t>Required expertise, training that IODE could contribute.</a:t>
            </a:r>
          </a:p>
          <a:p>
            <a:pPr marL="1085850" lvl="2">
              <a:lnSpc>
                <a:spcPct val="120000"/>
              </a:lnSpc>
              <a:spcAft>
                <a:spcPts val="600"/>
              </a:spcAft>
              <a:buFont typeface="+mj-lt"/>
              <a:buAutoNum type="romanLcPeriod"/>
            </a:pPr>
            <a:r>
              <a:rPr lang="en-US" sz="1200" dirty="0"/>
              <a:t>Data policy (if identified) of the applicant entity.</a:t>
            </a:r>
          </a:p>
          <a:p>
            <a:pPr marL="1085850" lvl="2">
              <a:lnSpc>
                <a:spcPct val="120000"/>
              </a:lnSpc>
              <a:spcAft>
                <a:spcPts val="600"/>
              </a:spcAft>
              <a:buFont typeface="+mj-lt"/>
              <a:buAutoNum type="romanLcPeriod"/>
            </a:pPr>
            <a:r>
              <a:rPr lang="en-US" sz="1200" dirty="0"/>
              <a:t>Details of any existing relationship with an NODC.</a:t>
            </a:r>
          </a:p>
          <a:p>
            <a:pPr marL="0" indent="0">
              <a:buNone/>
            </a:pPr>
            <a:endParaRPr lang="en-US" dirty="0"/>
          </a:p>
        </p:txBody>
      </p:sp>
      <p:sp>
        <p:nvSpPr>
          <p:cNvPr id="4" name="TextBox 3"/>
          <p:cNvSpPr txBox="1"/>
          <p:nvPr/>
        </p:nvSpPr>
        <p:spPr>
          <a:xfrm>
            <a:off x="1763688" y="6165304"/>
            <a:ext cx="3780202" cy="461665"/>
          </a:xfrm>
          <a:prstGeom prst="rect">
            <a:avLst/>
          </a:prstGeom>
          <a:noFill/>
        </p:spPr>
        <p:txBody>
          <a:bodyPr wrap="none" rtlCol="0">
            <a:spAutoFit/>
          </a:bodyPr>
          <a:lstStyle/>
          <a:p>
            <a:r>
              <a:rPr lang="en-US" dirty="0">
                <a:solidFill>
                  <a:srgbClr val="FF0000"/>
                </a:solidFill>
              </a:rPr>
              <a:t>ADU form available </a:t>
            </a:r>
            <a:r>
              <a:rPr lang="en-US" dirty="0">
                <a:solidFill>
                  <a:srgbClr val="FF0000"/>
                </a:solidFill>
                <a:hlinkClick r:id="rId5"/>
              </a:rPr>
              <a:t>HERE</a:t>
            </a:r>
            <a:endParaRPr lang="en-US" dirty="0">
              <a:solidFill>
                <a:srgbClr val="FF0000"/>
              </a:solidFill>
            </a:endParaRPr>
          </a:p>
        </p:txBody>
      </p:sp>
      <p:sp>
        <p:nvSpPr>
          <p:cNvPr id="5" name="TextBox 4">
            <a:extLst>
              <a:ext uri="{FF2B5EF4-FFF2-40B4-BE49-F238E27FC236}">
                <a16:creationId xmlns:a16="http://schemas.microsoft.com/office/drawing/2014/main" id="{631DA386-217D-274C-B5E2-ED4E8425C329}"/>
              </a:ext>
            </a:extLst>
          </p:cNvPr>
          <p:cNvSpPr txBox="1"/>
          <p:nvPr/>
        </p:nvSpPr>
        <p:spPr>
          <a:xfrm>
            <a:off x="5564502" y="6165303"/>
            <a:ext cx="2972289" cy="461665"/>
          </a:xfrm>
          <a:prstGeom prst="rect">
            <a:avLst/>
          </a:prstGeom>
          <a:noFill/>
        </p:spPr>
        <p:txBody>
          <a:bodyPr wrap="none" rtlCol="0">
            <a:spAutoFit/>
          </a:bodyPr>
          <a:lstStyle/>
          <a:p>
            <a:r>
              <a:rPr lang="en-US" dirty="0">
                <a:solidFill>
                  <a:srgbClr val="002060"/>
                </a:solidFill>
              </a:rPr>
              <a:t>https://</a:t>
            </a:r>
            <a:r>
              <a:rPr lang="en-US" dirty="0" err="1">
                <a:solidFill>
                  <a:srgbClr val="002060"/>
                </a:solidFill>
              </a:rPr>
              <a:t>bit.ly</a:t>
            </a:r>
            <a:r>
              <a:rPr lang="en-US" dirty="0">
                <a:solidFill>
                  <a:srgbClr val="002060"/>
                </a:solidFill>
              </a:rPr>
              <a:t>/2Rsjz4V</a:t>
            </a:r>
          </a:p>
        </p:txBody>
      </p:sp>
    </p:spTree>
    <p:extLst>
      <p:ext uri="{BB962C8B-B14F-4D97-AF65-F5344CB8AC3E}">
        <p14:creationId xmlns:p14="http://schemas.microsoft.com/office/powerpoint/2010/main" val="39168388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a:t>Once your application is received…</a:t>
            </a:r>
          </a:p>
        </p:txBody>
      </p:sp>
      <p:sp>
        <p:nvSpPr>
          <p:cNvPr id="3" name="Content Placeholder 2"/>
          <p:cNvSpPr>
            <a:spLocks noGrp="1"/>
          </p:cNvSpPr>
          <p:nvPr>
            <p:ph idx="1"/>
          </p:nvPr>
        </p:nvSpPr>
        <p:spPr>
          <a:xfrm>
            <a:off x="685800" y="1676400"/>
            <a:ext cx="7829550" cy="3408784"/>
          </a:xfrm>
        </p:spPr>
        <p:txBody>
          <a:bodyPr>
            <a:normAutofit/>
          </a:bodyPr>
          <a:lstStyle/>
          <a:p>
            <a:pPr>
              <a:lnSpc>
                <a:spcPct val="120000"/>
              </a:lnSpc>
            </a:pPr>
            <a:r>
              <a:rPr lang="en-US" dirty="0"/>
              <a:t>Applications for ADUs will be reviewed by the IODE Management Group in consultation with the OBIS Steering Group. </a:t>
            </a:r>
          </a:p>
          <a:p>
            <a:pPr>
              <a:lnSpc>
                <a:spcPct val="120000"/>
              </a:lnSpc>
            </a:pPr>
            <a:endParaRPr lang="en-US" dirty="0"/>
          </a:p>
          <a:p>
            <a:pPr>
              <a:lnSpc>
                <a:spcPct val="120000"/>
              </a:lnSpc>
            </a:pPr>
            <a:r>
              <a:rPr lang="en-US" dirty="0"/>
              <a:t>Once approved, you will be notified and the OBIS node manager and data manager will be added to the OBIS Steering Group</a:t>
            </a:r>
          </a:p>
        </p:txBody>
      </p:sp>
    </p:spTree>
    <p:extLst>
      <p:ext uri="{BB962C8B-B14F-4D97-AF65-F5344CB8AC3E}">
        <p14:creationId xmlns:p14="http://schemas.microsoft.com/office/powerpoint/2010/main" val="10810283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27584" y="548680"/>
            <a:ext cx="7632848" cy="830997"/>
          </a:xfrm>
          <a:prstGeom prst="rect">
            <a:avLst/>
          </a:prstGeom>
        </p:spPr>
        <p:txBody>
          <a:bodyPr wrap="square">
            <a:spAutoFit/>
          </a:bodyPr>
          <a:lstStyle/>
          <a:p>
            <a:r>
              <a:rPr lang="x-none" altLang="x-none" b="1"/>
              <a:t>OBIS Node health status check</a:t>
            </a:r>
            <a:r>
              <a:rPr lang="en-US" altLang="x-none" b="1" dirty="0"/>
              <a:t>;</a:t>
            </a:r>
          </a:p>
          <a:p>
            <a:r>
              <a:rPr lang="x-none" altLang="x-none" b="1"/>
              <a:t>transition strategy for inactive OBIS nodes</a:t>
            </a:r>
            <a:endParaRPr lang="en-US" dirty="0"/>
          </a:p>
        </p:txBody>
      </p:sp>
      <p:sp>
        <p:nvSpPr>
          <p:cNvPr id="3" name="Rectangle 2"/>
          <p:cNvSpPr/>
          <p:nvPr/>
        </p:nvSpPr>
        <p:spPr>
          <a:xfrm>
            <a:off x="467544" y="1508006"/>
            <a:ext cx="8352928" cy="4801314"/>
          </a:xfrm>
          <a:prstGeom prst="rect">
            <a:avLst/>
          </a:prstGeom>
        </p:spPr>
        <p:txBody>
          <a:bodyPr wrap="square">
            <a:spAutoFit/>
          </a:bodyPr>
          <a:lstStyle/>
          <a:p>
            <a:r>
              <a:rPr lang="en-US" dirty="0">
                <a:solidFill>
                  <a:srgbClr val="000000"/>
                </a:solidFill>
                <a:latin typeface="Calibri" charset="0"/>
                <a:ea typeface="Calibri" charset="0"/>
                <a:cs typeface="Times New Roman" charset="0"/>
              </a:rPr>
              <a:t>SG-OBIS evaluates the health status of OBIS nodes at each annual SG meeting</a:t>
            </a:r>
          </a:p>
          <a:p>
            <a:r>
              <a:rPr lang="en-US" dirty="0"/>
              <a:t>An OBIS node is considered </a:t>
            </a:r>
            <a:r>
              <a:rPr lang="en-US" b="1" u="sng" dirty="0"/>
              <a:t>inactive</a:t>
            </a:r>
            <a:r>
              <a:rPr lang="en-US" dirty="0"/>
              <a:t> when it meets any of the following conditions:</a:t>
            </a:r>
          </a:p>
          <a:p>
            <a:r>
              <a:rPr lang="en-US" dirty="0"/>
              <a:t> </a:t>
            </a:r>
          </a:p>
          <a:p>
            <a:pPr marL="342900" lvl="0" indent="-342900">
              <a:buFont typeface="Arial" charset="0"/>
              <a:buChar char="•"/>
            </a:pPr>
            <a:r>
              <a:rPr lang="en-US" sz="1800" dirty="0"/>
              <a:t>The OBIS node manager recurrently fails to answer the communications from the project manager or the SG co-chairs in the last 12 months</a:t>
            </a:r>
          </a:p>
          <a:p>
            <a:pPr marL="342900" lvl="0" indent="-342900">
              <a:buFont typeface="Arial" charset="0"/>
              <a:buChar char="•"/>
            </a:pPr>
            <a:r>
              <a:rPr lang="en-US" sz="1800" dirty="0"/>
              <a:t>The OBIS node manager or a representative fails to attend (personally or virtually) the last 2 SG meetings without any written reason </a:t>
            </a:r>
          </a:p>
          <a:p>
            <a:pPr marL="342900" lvl="0" indent="-342900">
              <a:buFont typeface="Arial" charset="0"/>
              <a:buChar char="•"/>
            </a:pPr>
            <a:r>
              <a:rPr lang="en-US" sz="1800" dirty="0"/>
              <a:t>The OBIS node does not have an IPT </a:t>
            </a:r>
          </a:p>
          <a:p>
            <a:pPr marL="342900" lvl="0" indent="-342900">
              <a:buFont typeface="Arial" charset="0"/>
              <a:buChar char="•"/>
            </a:pPr>
            <a:r>
              <a:rPr lang="en-US" sz="1800" dirty="0"/>
              <a:t>The OBIS node has an IPT, but it has not been running for the last 12 months</a:t>
            </a:r>
          </a:p>
          <a:p>
            <a:pPr marL="342900" lvl="0" indent="-342900">
              <a:buFont typeface="Arial" charset="0"/>
              <a:buChar char="•"/>
            </a:pPr>
            <a:r>
              <a:rPr lang="en-US" sz="1800" dirty="0"/>
              <a:t>The datasets in the OBIS node's IPT have been removed and not restored in the last 12 months (without any explanation)</a:t>
            </a:r>
          </a:p>
          <a:p>
            <a:pPr marL="342900" lvl="0" indent="-342900">
              <a:buFont typeface="Arial" charset="0"/>
              <a:buChar char="•"/>
            </a:pPr>
            <a:r>
              <a:rPr lang="en-US" sz="1800" dirty="0"/>
              <a:t>The OBIS node has not provided new data for the last 2 years</a:t>
            </a:r>
          </a:p>
          <a:p>
            <a:endParaRPr lang="en-US" dirty="0"/>
          </a:p>
        </p:txBody>
      </p:sp>
    </p:spTree>
    <p:extLst>
      <p:ext uri="{BB962C8B-B14F-4D97-AF65-F5344CB8AC3E}">
        <p14:creationId xmlns:p14="http://schemas.microsoft.com/office/powerpoint/2010/main" val="14437319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827584" y="548680"/>
            <a:ext cx="4572000" cy="1200329"/>
          </a:xfrm>
          <a:prstGeom prst="rect">
            <a:avLst/>
          </a:prstGeom>
        </p:spPr>
        <p:txBody>
          <a:bodyPr>
            <a:spAutoFit/>
          </a:bodyPr>
          <a:lstStyle/>
          <a:p>
            <a:r>
              <a:rPr lang="x-none" altLang="x-none" b="1"/>
              <a:t>OBIS Node health status check and transition strategy for inactive OBIS nodes</a:t>
            </a:r>
            <a:endParaRPr lang="en-US" dirty="0"/>
          </a:p>
        </p:txBody>
      </p:sp>
      <p:sp>
        <p:nvSpPr>
          <p:cNvPr id="5" name="Rectangle 4"/>
          <p:cNvSpPr/>
          <p:nvPr/>
        </p:nvSpPr>
        <p:spPr>
          <a:xfrm>
            <a:off x="3717057" y="2035907"/>
            <a:ext cx="3744416" cy="914400"/>
          </a:xfrm>
          <a:prstGeom prst="rect">
            <a:avLst/>
          </a:prstGeom>
          <a:solidFill>
            <a:srgbClr val="FFC000"/>
          </a:solidFill>
          <a:ln>
            <a:solidFill>
              <a:srgbClr val="FFBB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Option 1</a:t>
            </a:r>
            <a:r>
              <a:rPr lang="en-US"/>
              <a:t>: submit action plan</a:t>
            </a:r>
          </a:p>
        </p:txBody>
      </p:sp>
      <p:sp>
        <p:nvSpPr>
          <p:cNvPr id="6" name="Rectangle 5"/>
          <p:cNvSpPr/>
          <p:nvPr/>
        </p:nvSpPr>
        <p:spPr>
          <a:xfrm>
            <a:off x="3717057" y="5230204"/>
            <a:ext cx="3744416" cy="91440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Option 2: recommend to IODE removes OBIS node</a:t>
            </a:r>
          </a:p>
        </p:txBody>
      </p:sp>
      <p:sp>
        <p:nvSpPr>
          <p:cNvPr id="7" name="Oval 6"/>
          <p:cNvSpPr/>
          <p:nvPr/>
        </p:nvSpPr>
        <p:spPr>
          <a:xfrm>
            <a:off x="2267744" y="2757007"/>
            <a:ext cx="1152128" cy="1202432"/>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OBIS node</a:t>
            </a:r>
          </a:p>
        </p:txBody>
      </p:sp>
      <p:sp>
        <p:nvSpPr>
          <p:cNvPr id="8" name="Oval 7"/>
          <p:cNvSpPr/>
          <p:nvPr/>
        </p:nvSpPr>
        <p:spPr>
          <a:xfrm>
            <a:off x="7758658" y="2757007"/>
            <a:ext cx="1152128" cy="1202432"/>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OBIS node</a:t>
            </a:r>
          </a:p>
        </p:txBody>
      </p:sp>
      <p:cxnSp>
        <p:nvCxnSpPr>
          <p:cNvPr id="11" name="Elbow Connector 10"/>
          <p:cNvCxnSpPr>
            <a:stCxn id="24" idx="3"/>
            <a:endCxn id="7" idx="2"/>
          </p:cNvCxnSpPr>
          <p:nvPr/>
        </p:nvCxnSpPr>
        <p:spPr>
          <a:xfrm>
            <a:off x="1378496" y="2608377"/>
            <a:ext cx="889248" cy="749846"/>
          </a:xfrm>
          <a:prstGeom prst="bentConnector3">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p:cNvCxnSpPr>
            <a:stCxn id="24" idx="3"/>
            <a:endCxn id="25" idx="1"/>
          </p:cNvCxnSpPr>
          <p:nvPr/>
        </p:nvCxnSpPr>
        <p:spPr>
          <a:xfrm flipH="1">
            <a:off x="1209328" y="2608377"/>
            <a:ext cx="169168" cy="2215044"/>
          </a:xfrm>
          <a:prstGeom prst="bentConnector5">
            <a:avLst>
              <a:gd name="adj1" fmla="val -135132"/>
              <a:gd name="adj2" fmla="val 50000"/>
              <a:gd name="adj3" fmla="val 235132"/>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a:stCxn id="7" idx="6"/>
            <a:endCxn id="8" idx="2"/>
          </p:cNvCxnSpPr>
          <p:nvPr/>
        </p:nvCxnSpPr>
        <p:spPr>
          <a:xfrm>
            <a:off x="3419872" y="3358223"/>
            <a:ext cx="4338786" cy="0"/>
          </a:xfrm>
          <a:prstGeom prst="straightConnector1">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6" name="Oval 15"/>
          <p:cNvSpPr/>
          <p:nvPr/>
        </p:nvSpPr>
        <p:spPr>
          <a:xfrm>
            <a:off x="7758658" y="4222205"/>
            <a:ext cx="1152128" cy="1202432"/>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OBIS node</a:t>
            </a:r>
          </a:p>
        </p:txBody>
      </p:sp>
      <p:cxnSp>
        <p:nvCxnSpPr>
          <p:cNvPr id="18" name="Straight Arrow Connector 17"/>
          <p:cNvCxnSpPr>
            <a:stCxn id="25" idx="3"/>
            <a:endCxn id="16" idx="2"/>
          </p:cNvCxnSpPr>
          <p:nvPr/>
        </p:nvCxnSpPr>
        <p:spPr>
          <a:xfrm>
            <a:off x="2123728" y="4823421"/>
            <a:ext cx="5634930" cy="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25" idx="0"/>
            <a:endCxn id="7" idx="4"/>
          </p:cNvCxnSpPr>
          <p:nvPr/>
        </p:nvCxnSpPr>
        <p:spPr>
          <a:xfrm rot="5400000" flipH="1" flipV="1">
            <a:off x="2051777" y="3574190"/>
            <a:ext cx="406782" cy="1177280"/>
          </a:xfrm>
          <a:prstGeom prst="bentConnector3">
            <a:avLst>
              <a:gd name="adj1" fmla="val 50000"/>
            </a:avLst>
          </a:prstGeom>
          <a:ln w="571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464096" y="2151177"/>
            <a:ext cx="914400" cy="9144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SG-OBIS</a:t>
            </a:r>
          </a:p>
        </p:txBody>
      </p:sp>
      <p:sp>
        <p:nvSpPr>
          <p:cNvPr id="25" name="Rectangle 24"/>
          <p:cNvSpPr/>
          <p:nvPr/>
        </p:nvSpPr>
        <p:spPr>
          <a:xfrm>
            <a:off x="1209328" y="4366221"/>
            <a:ext cx="914400" cy="914400"/>
          </a:xfrm>
          <a:prstGeom prst="rect">
            <a:avLst/>
          </a:prstGeom>
          <a:solidFill>
            <a:schemeClr val="bg1">
              <a:lumMod val="50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IODE</a:t>
            </a:r>
          </a:p>
        </p:txBody>
      </p:sp>
    </p:spTree>
    <p:extLst>
      <p:ext uri="{BB962C8B-B14F-4D97-AF65-F5344CB8AC3E}">
        <p14:creationId xmlns:p14="http://schemas.microsoft.com/office/powerpoint/2010/main" val="1820055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Rectangle 1"/>
          <p:cNvSpPr/>
          <p:nvPr/>
        </p:nvSpPr>
        <p:spPr>
          <a:xfrm>
            <a:off x="683568" y="1772816"/>
            <a:ext cx="7776864" cy="4031873"/>
          </a:xfrm>
          <a:prstGeom prst="rect">
            <a:avLst/>
          </a:prstGeom>
        </p:spPr>
        <p:txBody>
          <a:bodyPr wrap="square">
            <a:spAutoFit/>
          </a:bodyPr>
          <a:lstStyle/>
          <a:p>
            <a:pPr lvl="0"/>
            <a:r>
              <a:rPr lang="en-GB" sz="3200" dirty="0"/>
              <a:t>The OBIS Network needs additional nodes to help improve coverage both geographically and thematically.</a:t>
            </a:r>
          </a:p>
          <a:p>
            <a:pPr lvl="0"/>
            <a:endParaRPr lang="en-GB" sz="3200" dirty="0"/>
          </a:p>
          <a:p>
            <a:pPr lvl="0"/>
            <a:r>
              <a:rPr lang="en-GB" sz="3200" dirty="0"/>
              <a:t>Every institution, project, initiative can apply to become a node of OBIS (TIER II or III) as an NODC or ADU recognised by IODE.</a:t>
            </a:r>
          </a:p>
        </p:txBody>
      </p:sp>
      <p:sp>
        <p:nvSpPr>
          <p:cNvPr id="3" name="TextBox 2">
            <a:extLst>
              <a:ext uri="{FF2B5EF4-FFF2-40B4-BE49-F238E27FC236}">
                <a16:creationId xmlns:a16="http://schemas.microsoft.com/office/drawing/2014/main" id="{F6748B7E-055F-0F44-BDCA-859EBF412C43}"/>
              </a:ext>
            </a:extLst>
          </p:cNvPr>
          <p:cNvSpPr txBox="1"/>
          <p:nvPr/>
        </p:nvSpPr>
        <p:spPr>
          <a:xfrm>
            <a:off x="683568" y="549196"/>
            <a:ext cx="2465740" cy="707886"/>
          </a:xfrm>
          <a:prstGeom prst="rect">
            <a:avLst/>
          </a:prstGeom>
          <a:noFill/>
        </p:spPr>
        <p:txBody>
          <a:bodyPr wrap="none" rtlCol="0">
            <a:spAutoFit/>
          </a:bodyPr>
          <a:lstStyle/>
          <a:p>
            <a:r>
              <a:rPr lang="en-US" sz="4000" dirty="0"/>
              <a:t>Summary</a:t>
            </a:r>
            <a:r>
              <a:rPr lang="en-US" dirty="0"/>
              <a:t>:</a:t>
            </a:r>
          </a:p>
        </p:txBody>
      </p:sp>
    </p:spTree>
    <p:extLst>
      <p:ext uri="{BB962C8B-B14F-4D97-AF65-F5344CB8AC3E}">
        <p14:creationId xmlns:p14="http://schemas.microsoft.com/office/powerpoint/2010/main" val="7336264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0"/>
            <a:ext cx="7886700" cy="1325563"/>
          </a:xfrm>
        </p:spPr>
        <p:txBody>
          <a:bodyPr/>
          <a:lstStyle/>
          <a:p>
            <a:pPr algn="ctr"/>
            <a:r>
              <a:rPr lang="en-US" b="1" dirty="0"/>
              <a:t>OBIS Contact Information</a:t>
            </a:r>
          </a:p>
        </p:txBody>
      </p:sp>
      <p:sp>
        <p:nvSpPr>
          <p:cNvPr id="3" name="Content Placeholder 2"/>
          <p:cNvSpPr>
            <a:spLocks noGrp="1"/>
          </p:cNvSpPr>
          <p:nvPr>
            <p:ph idx="1"/>
          </p:nvPr>
        </p:nvSpPr>
        <p:spPr>
          <a:xfrm>
            <a:off x="4393704" y="1825055"/>
            <a:ext cx="4750296" cy="3207890"/>
          </a:xfrm>
        </p:spPr>
        <p:txBody>
          <a:bodyPr>
            <a:normAutofit lnSpcReduction="10000"/>
          </a:bodyPr>
          <a:lstStyle/>
          <a:p>
            <a:pPr marL="0" indent="0" algn="ctr">
              <a:buNone/>
            </a:pPr>
            <a:endParaRPr lang="en-US" dirty="0"/>
          </a:p>
          <a:p>
            <a:pPr marL="0" indent="0" algn="ctr">
              <a:buNone/>
            </a:pPr>
            <a:r>
              <a:rPr lang="en-US" dirty="0"/>
              <a:t>OBIS Secretariat</a:t>
            </a:r>
          </a:p>
          <a:p>
            <a:pPr marL="0" indent="0" algn="ctr">
              <a:buNone/>
            </a:pPr>
            <a:r>
              <a:rPr lang="en-US" dirty="0"/>
              <a:t>UNESCO-IOC Project Office for IODE</a:t>
            </a:r>
          </a:p>
          <a:p>
            <a:pPr marL="0" indent="0" algn="ctr">
              <a:buNone/>
            </a:pPr>
            <a:r>
              <a:rPr lang="en-US" dirty="0" err="1"/>
              <a:t>Wandelaarkaai</a:t>
            </a:r>
            <a:r>
              <a:rPr lang="en-US" dirty="0"/>
              <a:t> 7/61, 8400 Oostende, Belgium</a:t>
            </a:r>
          </a:p>
          <a:p>
            <a:pPr marL="0" indent="0" algn="ctr">
              <a:buNone/>
            </a:pPr>
            <a:endParaRPr lang="en-US" dirty="0"/>
          </a:p>
          <a:p>
            <a:pPr marL="0" indent="0" algn="ctr">
              <a:buNone/>
            </a:pPr>
            <a:r>
              <a:rPr lang="en-US" dirty="0"/>
              <a:t>Project Manager:  </a:t>
            </a:r>
            <a:r>
              <a:rPr lang="en-US" dirty="0" err="1"/>
              <a:t>Mr</a:t>
            </a:r>
            <a:r>
              <a:rPr lang="en-US" dirty="0"/>
              <a:t> Ward Appeltans</a:t>
            </a:r>
          </a:p>
          <a:p>
            <a:pPr marL="0" indent="0" algn="ctr">
              <a:buNone/>
            </a:pPr>
            <a:r>
              <a:rPr lang="en-US" dirty="0"/>
              <a:t>Phone: +32 59 34 01 76</a:t>
            </a:r>
          </a:p>
          <a:p>
            <a:pPr marL="0" indent="0" algn="ctr">
              <a:buNone/>
            </a:pPr>
            <a:r>
              <a:rPr lang="en-US" dirty="0"/>
              <a:t>Email: </a:t>
            </a:r>
            <a:r>
              <a:rPr lang="en-US" dirty="0" err="1"/>
              <a:t>w.appeltans@unesco.org</a:t>
            </a:r>
            <a:endParaRPr lang="en-US" dirty="0"/>
          </a:p>
          <a:p>
            <a:pPr marL="0" indent="0">
              <a:buNone/>
            </a:pPr>
            <a:endParaRPr lang="en-US" dirty="0"/>
          </a:p>
        </p:txBody>
      </p:sp>
      <p:sp>
        <p:nvSpPr>
          <p:cNvPr id="6" name="Content Placeholder 2">
            <a:extLst>
              <a:ext uri="{FF2B5EF4-FFF2-40B4-BE49-F238E27FC236}">
                <a16:creationId xmlns:a16="http://schemas.microsoft.com/office/drawing/2014/main" id="{F1741ECC-1B9B-497A-A4D9-9853065A6257}"/>
              </a:ext>
            </a:extLst>
          </p:cNvPr>
          <p:cNvSpPr txBox="1">
            <a:spLocks/>
          </p:cNvSpPr>
          <p:nvPr/>
        </p:nvSpPr>
        <p:spPr>
          <a:xfrm>
            <a:off x="-178935" y="1327582"/>
            <a:ext cx="4750296" cy="553041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0" indent="0" algn="ctr" fontAlgn="auto">
              <a:spcAft>
                <a:spcPts val="0"/>
              </a:spcAft>
              <a:buFont typeface="Arial"/>
              <a:buNone/>
            </a:pPr>
            <a:endParaRPr lang="en-US" dirty="0"/>
          </a:p>
          <a:p>
            <a:pPr marL="0" indent="0" algn="ctr" fontAlgn="auto">
              <a:spcAft>
                <a:spcPts val="0"/>
              </a:spcAft>
              <a:buFont typeface="Arial"/>
              <a:buNone/>
            </a:pPr>
            <a:r>
              <a:rPr lang="en-US" dirty="0"/>
              <a:t>OBIS Canada</a:t>
            </a:r>
          </a:p>
          <a:p>
            <a:pPr marL="0" indent="0" algn="ctr" fontAlgn="auto">
              <a:spcAft>
                <a:spcPts val="0"/>
              </a:spcAft>
              <a:buFont typeface="Arial"/>
              <a:buNone/>
            </a:pPr>
            <a:endParaRPr lang="en-US" dirty="0"/>
          </a:p>
          <a:p>
            <a:pPr marL="0" indent="0" algn="ctr" fontAlgn="auto">
              <a:spcAft>
                <a:spcPts val="0"/>
              </a:spcAft>
              <a:buFont typeface="Arial"/>
              <a:buNone/>
            </a:pPr>
            <a:r>
              <a:rPr lang="en-US" dirty="0"/>
              <a:t>Node Manager:  Maria Cornthwaite</a:t>
            </a:r>
          </a:p>
          <a:p>
            <a:pPr marL="0" indent="0" algn="ctr" fontAlgn="auto">
              <a:spcAft>
                <a:spcPts val="0"/>
              </a:spcAft>
              <a:buFont typeface="Arial"/>
              <a:buNone/>
            </a:pPr>
            <a:r>
              <a:rPr lang="en-US" dirty="0"/>
              <a:t>Email: </a:t>
            </a:r>
            <a:r>
              <a:rPr lang="en-US" dirty="0">
                <a:hlinkClick r:id="rId3"/>
              </a:rPr>
              <a:t>OBISCanada@dfo-mpo.gc.ca</a:t>
            </a:r>
            <a:endParaRPr lang="en-US" dirty="0"/>
          </a:p>
          <a:p>
            <a:pPr marL="0" indent="0" algn="ctr" fontAlgn="auto">
              <a:spcAft>
                <a:spcPts val="0"/>
              </a:spcAft>
              <a:buFont typeface="Arial"/>
              <a:buNone/>
            </a:pPr>
            <a:endParaRPr lang="en-US" dirty="0"/>
          </a:p>
          <a:p>
            <a:pPr marL="0" indent="0" algn="ctr" fontAlgn="auto">
              <a:spcAft>
                <a:spcPts val="0"/>
              </a:spcAft>
              <a:buFont typeface="Arial"/>
              <a:buNone/>
            </a:pPr>
            <a:endParaRPr lang="en-US" dirty="0"/>
          </a:p>
          <a:p>
            <a:pPr marL="0" indent="0" algn="ctr" fontAlgn="auto">
              <a:spcAft>
                <a:spcPts val="0"/>
              </a:spcAft>
              <a:buFont typeface="Arial"/>
              <a:buNone/>
            </a:pPr>
            <a:r>
              <a:rPr lang="en-US" dirty="0"/>
              <a:t>Ocean Tracking Network</a:t>
            </a:r>
          </a:p>
          <a:p>
            <a:pPr marL="0" indent="0" algn="ctr" fontAlgn="auto">
              <a:spcAft>
                <a:spcPts val="0"/>
              </a:spcAft>
              <a:buFont typeface="Arial"/>
              <a:buNone/>
            </a:pPr>
            <a:endParaRPr lang="en-US" dirty="0"/>
          </a:p>
          <a:p>
            <a:pPr marL="0" indent="0" algn="ctr" fontAlgn="auto">
              <a:spcAft>
                <a:spcPts val="0"/>
              </a:spcAft>
              <a:buFont typeface="Arial"/>
              <a:buNone/>
            </a:pPr>
            <a:r>
              <a:rPr lang="en-US" dirty="0"/>
              <a:t>Node Managers:</a:t>
            </a:r>
          </a:p>
          <a:p>
            <a:pPr marL="0" indent="0" algn="ctr" fontAlgn="auto">
              <a:spcAft>
                <a:spcPts val="0"/>
              </a:spcAft>
              <a:buFont typeface="Arial"/>
              <a:buNone/>
            </a:pPr>
            <a:r>
              <a:rPr lang="en-US" dirty="0">
                <a:hlinkClick r:id="rId4"/>
              </a:rPr>
              <a:t>Jonathan.Pye@dal.ca</a:t>
            </a:r>
            <a:endParaRPr lang="en-US" dirty="0"/>
          </a:p>
          <a:p>
            <a:pPr marL="0" indent="0" algn="ctr" fontAlgn="auto">
              <a:spcAft>
                <a:spcPts val="0"/>
              </a:spcAft>
              <a:buFont typeface="Arial"/>
              <a:buNone/>
            </a:pPr>
            <a:r>
              <a:rPr lang="en-US" dirty="0">
                <a:hlinkClick r:id="rId5"/>
              </a:rPr>
              <a:t>Lenore.Bajona@dal.ca</a:t>
            </a:r>
            <a:endParaRPr lang="en-US" dirty="0"/>
          </a:p>
          <a:p>
            <a:pPr marL="0" indent="0" algn="ctr" fontAlgn="auto">
              <a:spcAft>
                <a:spcPts val="0"/>
              </a:spcAft>
              <a:buFont typeface="Arial"/>
              <a:buNone/>
            </a:pPr>
            <a:endParaRPr lang="en-US" dirty="0"/>
          </a:p>
          <a:p>
            <a:pPr marL="0" indent="0" algn="ctr" fontAlgn="auto">
              <a:spcAft>
                <a:spcPts val="0"/>
              </a:spcAft>
              <a:buFont typeface="Arial"/>
              <a:buNone/>
            </a:pPr>
            <a:endParaRPr lang="en-US" dirty="0"/>
          </a:p>
          <a:p>
            <a:pPr marL="0" indent="0" fontAlgn="auto">
              <a:spcAft>
                <a:spcPts val="0"/>
              </a:spcAft>
              <a:buFont typeface="Arial"/>
              <a:buNone/>
            </a:pPr>
            <a:endParaRPr lang="en-US" dirty="0"/>
          </a:p>
        </p:txBody>
      </p:sp>
    </p:spTree>
    <p:extLst>
      <p:ext uri="{BB962C8B-B14F-4D97-AF65-F5344CB8AC3E}">
        <p14:creationId xmlns:p14="http://schemas.microsoft.com/office/powerpoint/2010/main" val="1154192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1C26593-9A51-48FE-9FA2-A9052E57F3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78"/>
            <a:ext cx="9144000" cy="685847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15">
            <a:extLst>
              <a:ext uri="{FF2B5EF4-FFF2-40B4-BE49-F238E27FC236}">
                <a16:creationId xmlns:a16="http://schemas.microsoft.com/office/drawing/2014/main" id="{B9D473B1-934D-4F2D-AC4B-5BFB4BAC5D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06952" cy="6858000"/>
          </a:xfrm>
          <a:custGeom>
            <a:avLst/>
            <a:gdLst>
              <a:gd name="connsiteX0" fmla="*/ 0 w 9742603"/>
              <a:gd name="connsiteY0" fmla="*/ 0 h 6858000"/>
              <a:gd name="connsiteX1" fmla="*/ 152400 w 9742603"/>
              <a:gd name="connsiteY1" fmla="*/ 0 h 6858000"/>
              <a:gd name="connsiteX2" fmla="*/ 6566449 w 9742603"/>
              <a:gd name="connsiteY2" fmla="*/ 0 h 6858000"/>
              <a:gd name="connsiteX3" fmla="*/ 9742603 w 9742603"/>
              <a:gd name="connsiteY3" fmla="*/ 6858000 h 6858000"/>
              <a:gd name="connsiteX4" fmla="*/ 152400 w 9742603"/>
              <a:gd name="connsiteY4" fmla="*/ 6858000 h 6858000"/>
              <a:gd name="connsiteX5" fmla="*/ 0 w 9742603"/>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42603" h="6858000">
                <a:moveTo>
                  <a:pt x="0" y="0"/>
                </a:moveTo>
                <a:lnTo>
                  <a:pt x="152400" y="0"/>
                </a:lnTo>
                <a:lnTo>
                  <a:pt x="6566449" y="0"/>
                </a:lnTo>
                <a:lnTo>
                  <a:pt x="9742603" y="6858000"/>
                </a:lnTo>
                <a:lnTo>
                  <a:pt x="152400"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1">
            <a:extLst>
              <a:ext uri="{FF2B5EF4-FFF2-40B4-BE49-F238E27FC236}">
                <a16:creationId xmlns:a16="http://schemas.microsoft.com/office/drawing/2014/main" id="{CDE3C03E-D949-4F50-AAFA-3278B22121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35252" cy="6858000"/>
          </a:xfrm>
          <a:custGeom>
            <a:avLst/>
            <a:gdLst>
              <a:gd name="connsiteX0" fmla="*/ 0 w 9380336"/>
              <a:gd name="connsiteY0" fmla="*/ 0 h 6858000"/>
              <a:gd name="connsiteX1" fmla="*/ 6204182 w 9380336"/>
              <a:gd name="connsiteY1" fmla="*/ 0 h 6858000"/>
              <a:gd name="connsiteX2" fmla="*/ 9380336 w 9380336"/>
              <a:gd name="connsiteY2" fmla="*/ 6858000 h 6858000"/>
              <a:gd name="connsiteX3" fmla="*/ 0 w 938033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380336" h="6858000">
                <a:moveTo>
                  <a:pt x="0" y="0"/>
                </a:moveTo>
                <a:lnTo>
                  <a:pt x="6204182" y="0"/>
                </a:lnTo>
                <a:lnTo>
                  <a:pt x="9380336" y="6858000"/>
                </a:lnTo>
                <a:lnTo>
                  <a:pt x="0" y="6858000"/>
                </a:lnTo>
                <a:close/>
              </a:path>
            </a:pathLst>
          </a:custGeom>
          <a:solidFill>
            <a:schemeClr val="bg1">
              <a:lumMod val="85000"/>
              <a:lumOff val="1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a16="http://schemas.microsoft.com/office/drawing/2014/main" id="{F73A3746-661D-4645-8891-336025D2890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361497" y="2204864"/>
            <a:ext cx="2558095" cy="543594"/>
          </a:xfrm>
          <a:prstGeom prst="rect">
            <a:avLst/>
          </a:prstGeom>
        </p:spPr>
      </p:pic>
      <p:sp>
        <p:nvSpPr>
          <p:cNvPr id="3" name="Content Placeholder 2"/>
          <p:cNvSpPr>
            <a:spLocks noGrp="1"/>
          </p:cNvSpPr>
          <p:nvPr>
            <p:ph idx="1"/>
          </p:nvPr>
        </p:nvSpPr>
        <p:spPr>
          <a:xfrm>
            <a:off x="468184" y="745129"/>
            <a:ext cx="4280673" cy="4155713"/>
          </a:xfrm>
        </p:spPr>
        <p:txBody>
          <a:bodyPr>
            <a:noAutofit/>
          </a:bodyPr>
          <a:lstStyle/>
          <a:p>
            <a:r>
              <a:rPr lang="en-US" sz="2000" b="1" dirty="0"/>
              <a:t>UNESCO</a:t>
            </a:r>
            <a:r>
              <a:rPr lang="en-US" sz="2000" dirty="0"/>
              <a:t> </a:t>
            </a:r>
          </a:p>
          <a:p>
            <a:pPr>
              <a:buNone/>
            </a:pPr>
            <a:r>
              <a:rPr lang="en-US" sz="2000" dirty="0"/>
              <a:t>	</a:t>
            </a:r>
            <a:r>
              <a:rPr lang="en-US" sz="2000" i="1" dirty="0"/>
              <a:t>United Nations Educational, Scientific and Cultural Organization</a:t>
            </a:r>
          </a:p>
          <a:p>
            <a:endParaRPr lang="en-US" sz="2000" dirty="0"/>
          </a:p>
          <a:p>
            <a:r>
              <a:rPr lang="en-US" sz="2000" b="1" dirty="0"/>
              <a:t>IOC</a:t>
            </a:r>
            <a:r>
              <a:rPr lang="en-US" sz="2000" dirty="0"/>
              <a:t> </a:t>
            </a:r>
          </a:p>
          <a:p>
            <a:pPr>
              <a:buNone/>
            </a:pPr>
            <a:r>
              <a:rPr lang="en-US" sz="2000" dirty="0"/>
              <a:t>	</a:t>
            </a:r>
            <a:r>
              <a:rPr lang="en-US" sz="2000" i="1" dirty="0"/>
              <a:t>Intergovernmental Oceanographic Commission</a:t>
            </a:r>
          </a:p>
          <a:p>
            <a:endParaRPr lang="en-US" sz="2000" dirty="0"/>
          </a:p>
          <a:p>
            <a:r>
              <a:rPr lang="en-US" sz="2000" b="1" dirty="0"/>
              <a:t>IODE</a:t>
            </a:r>
            <a:r>
              <a:rPr lang="en-US" sz="2000" dirty="0"/>
              <a:t> </a:t>
            </a:r>
            <a:endParaRPr lang="en-US" sz="2000" i="1" dirty="0"/>
          </a:p>
          <a:p>
            <a:pPr>
              <a:buNone/>
            </a:pPr>
            <a:r>
              <a:rPr lang="en-US" sz="2000" i="1" dirty="0"/>
              <a:t>	International Oceanographic Data and Information Exchange</a:t>
            </a:r>
          </a:p>
          <a:p>
            <a:endParaRPr lang="en-US" sz="2000" dirty="0"/>
          </a:p>
          <a:p>
            <a:r>
              <a:rPr lang="en-US" sz="2000" b="1" dirty="0"/>
              <a:t>OBIS</a:t>
            </a:r>
          </a:p>
          <a:p>
            <a:pPr>
              <a:buNone/>
            </a:pPr>
            <a:r>
              <a:rPr lang="en-US" sz="2000" dirty="0"/>
              <a:t>	</a:t>
            </a:r>
            <a:r>
              <a:rPr lang="en-US" sz="2000" i="1" dirty="0"/>
              <a:t>Ocean Biogeographic Information System</a:t>
            </a:r>
          </a:p>
          <a:p>
            <a:endParaRPr lang="en-US" sz="2000" dirty="0"/>
          </a:p>
        </p:txBody>
      </p:sp>
      <p:pic>
        <p:nvPicPr>
          <p:cNvPr id="6" name="Picture 5" descr="OBIS_logo_CMYK.tif">
            <a:extLst>
              <a:ext uri="{FF2B5EF4-FFF2-40B4-BE49-F238E27FC236}">
                <a16:creationId xmlns:a16="http://schemas.microsoft.com/office/drawing/2014/main" id="{A94C4641-685A-D846-A5BD-C26D462AAABD}"/>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bwMode="auto">
          <a:xfrm>
            <a:off x="5756204" y="154948"/>
            <a:ext cx="2881561" cy="1717094"/>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Graphic 6">
            <a:extLst>
              <a:ext uri="{FF2B5EF4-FFF2-40B4-BE49-F238E27FC236}">
                <a16:creationId xmlns:a16="http://schemas.microsoft.com/office/drawing/2014/main" id="{DBBFC083-6B08-2E40-96E6-EE1A6FDEE1A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356106" y="4883406"/>
            <a:ext cx="1765678" cy="1641772"/>
          </a:xfrm>
          <a:prstGeom prst="rect">
            <a:avLst/>
          </a:prstGeom>
        </p:spPr>
      </p:pic>
      <p:pic>
        <p:nvPicPr>
          <p:cNvPr id="4" name="Picture 3">
            <a:extLst>
              <a:ext uri="{FF2B5EF4-FFF2-40B4-BE49-F238E27FC236}">
                <a16:creationId xmlns:a16="http://schemas.microsoft.com/office/drawing/2014/main" id="{6E1179DB-1B1F-F54D-B99E-7ACD0017B84C}"/>
              </a:ext>
            </a:extLst>
          </p:cNvPr>
          <p:cNvPicPr>
            <a:picLocks noChangeAspect="1"/>
          </p:cNvPicPr>
          <p:nvPr/>
        </p:nvPicPr>
        <p:blipFill>
          <a:blip r:embed="rId7"/>
          <a:stretch>
            <a:fillRect/>
          </a:stretch>
        </p:blipFill>
        <p:spPr>
          <a:xfrm>
            <a:off x="6969455" y="3058551"/>
            <a:ext cx="1612640" cy="1842291"/>
          </a:xfrm>
          <a:prstGeom prst="rect">
            <a:avLst/>
          </a:prstGeom>
        </p:spPr>
      </p:pic>
    </p:spTree>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6858000"/>
          </a:xfrm>
          <a:prstGeom prst="rect">
            <a:avLst/>
          </a:prstGeom>
          <a:solidFill>
            <a:schemeClr val="bg1"/>
          </a:solidFill>
          <a:ln>
            <a:noFill/>
          </a:ln>
          <a:effectLst/>
        </p:spPr>
      </p:sp>
      <p:pic>
        <p:nvPicPr>
          <p:cNvPr id="6" name="Picture 5">
            <a:extLst>
              <a:ext uri="{FF2B5EF4-FFF2-40B4-BE49-F238E27FC236}">
                <a16:creationId xmlns:a16="http://schemas.microsoft.com/office/drawing/2014/main" id="{B378E0BA-1B2B-4058-9D4C-76A878296A75}"/>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15" name="Rectangle 14">
            <a:extLst>
              <a:ext uri="{FF2B5EF4-FFF2-40B4-BE49-F238E27FC236}">
                <a16:creationId xmlns:a16="http://schemas.microsoft.com/office/drawing/2014/main" id="{047C8CCB-F95D-4249-92DD-651249D3535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510167" cy="68580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8950" y="1823439"/>
            <a:ext cx="5391149" cy="3207733"/>
          </a:xfrm>
          <a:prstGeom prst="rect">
            <a:avLst/>
          </a:prstGeom>
        </p:spPr>
      </p:pic>
      <p:sp>
        <p:nvSpPr>
          <p:cNvPr id="2" name="Titre 1"/>
          <p:cNvSpPr>
            <a:spLocks noGrp="1"/>
          </p:cNvSpPr>
          <p:nvPr>
            <p:ph type="ctrTitle"/>
          </p:nvPr>
        </p:nvSpPr>
        <p:spPr>
          <a:xfrm>
            <a:off x="480060" y="2074363"/>
            <a:ext cx="2064265"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defTabSz="914400">
              <a:defRPr/>
            </a:pPr>
            <a:r>
              <a:rPr lang="en-US" sz="2100" b="1" kern="1200" dirty="0">
                <a:solidFill>
                  <a:schemeClr val="bg1"/>
                </a:solidFill>
                <a:latin typeface="+mj-lt"/>
                <a:ea typeface="+mj-ea"/>
                <a:cs typeface="+mj-cs"/>
              </a:rPr>
              <a:t>OBIS guidelines on the sharing and use of data</a:t>
            </a:r>
            <a:endParaRPr lang="en-US" sz="2100" b="1" kern="1200" dirty="0">
              <a:solidFill>
                <a:schemeClr val="bg1"/>
              </a:solidFill>
              <a:effectLst>
                <a:outerShdw blurRad="38100" dist="38100" dir="2700000" algn="tl">
                  <a:srgbClr val="DDDDDD"/>
                </a:outerShdw>
              </a:effectLst>
              <a:latin typeface="+mj-lt"/>
              <a:ea typeface="+mj-ea"/>
              <a:cs typeface="+mj-cs"/>
            </a:endParaRPr>
          </a:p>
        </p:txBody>
      </p:sp>
    </p:spTree>
    <p:extLst>
      <p:ext uri="{BB962C8B-B14F-4D97-AF65-F5344CB8AC3E}">
        <p14:creationId xmlns:p14="http://schemas.microsoft.com/office/powerpoint/2010/main" val="3945150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ttp://d1mpb3f4gq7nrb.cloudfront.net/img/toons/cartoon6410.png">
            <a:hlinkClick r:id="rId3"/>
          </p:cNvPr>
          <p:cNvPicPr>
            <a:picLocks noChangeAspect="1" noChangeArrowheads="1"/>
          </p:cNvPicPr>
          <p:nvPr/>
        </p:nvPicPr>
        <p:blipFill>
          <a:blip r:embed="rId4" cstate="print"/>
          <a:srcRect/>
          <a:stretch>
            <a:fillRect/>
          </a:stretch>
        </p:blipFill>
        <p:spPr bwMode="auto">
          <a:xfrm>
            <a:off x="946276" y="595784"/>
            <a:ext cx="6978020" cy="5233516"/>
          </a:xfrm>
          <a:prstGeom prst="rect">
            <a:avLst/>
          </a:prstGeom>
          <a:noFill/>
        </p:spPr>
      </p:pic>
    </p:spTree>
    <p:extLst>
      <p:ext uri="{BB962C8B-B14F-4D97-AF65-F5344CB8AC3E}">
        <p14:creationId xmlns:p14="http://schemas.microsoft.com/office/powerpoint/2010/main" val="4157491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http://wordinfo.info/words/images/hippo-birds.gi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8460" y="1667669"/>
            <a:ext cx="6109940" cy="400964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941878" y="533400"/>
            <a:ext cx="6844951" cy="76944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a:noFill/>
                </a:ln>
                <a:solidFill>
                  <a:prstClr val="black"/>
                </a:solidFill>
                <a:effectLst/>
                <a:uLnTx/>
                <a:uFillTx/>
                <a:latin typeface="Calibri" panose="020F0502020204030204"/>
                <a:ea typeface="+mn-ea"/>
                <a:cs typeface="+mn-cs"/>
              </a:rPr>
              <a:t>Data Manager &amp; Researchers</a:t>
            </a:r>
            <a:endParaRPr kumimoji="0" lang="en-US" sz="4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669648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519" y="906979"/>
            <a:ext cx="5585721" cy="37461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3368145" y="260648"/>
            <a:ext cx="2483693" cy="646331"/>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600" dirty="0">
                <a:solidFill>
                  <a:srgbClr val="FF0000"/>
                </a:solidFill>
                <a:latin typeface="Calibri" panose="020F0502020204030204"/>
                <a:ea typeface="+mn-ea"/>
                <a:cs typeface="+mn-cs"/>
              </a:rPr>
              <a:t>The reality…</a:t>
            </a:r>
            <a:endParaRPr kumimoji="0" lang="en-US" sz="3600" b="0" i="0" u="none" strike="noStrike" kern="1200" cap="none" spc="0" normalizeH="0" baseline="0" noProof="0" dirty="0">
              <a:ln>
                <a:noFill/>
              </a:ln>
              <a:solidFill>
                <a:srgbClr val="FF0000"/>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22819287-4F41-B043-899A-618C3DC76527}"/>
              </a:ext>
            </a:extLst>
          </p:cNvPr>
          <p:cNvPicPr>
            <a:picLocks noChangeAspect="1"/>
          </p:cNvPicPr>
          <p:nvPr/>
        </p:nvPicPr>
        <p:blipFill>
          <a:blip r:embed="rId4"/>
          <a:stretch>
            <a:fillRect/>
          </a:stretch>
        </p:blipFill>
        <p:spPr>
          <a:xfrm>
            <a:off x="4081281" y="874153"/>
            <a:ext cx="4810473" cy="4492600"/>
          </a:xfrm>
          <a:prstGeom prst="rect">
            <a:avLst/>
          </a:prstGeom>
        </p:spPr>
      </p:pic>
      <p:pic>
        <p:nvPicPr>
          <p:cNvPr id="9" name="Picture 8">
            <a:extLst>
              <a:ext uri="{FF2B5EF4-FFF2-40B4-BE49-F238E27FC236}">
                <a16:creationId xmlns:a16="http://schemas.microsoft.com/office/drawing/2014/main" id="{C08E766F-44C6-4F4E-94B9-A6EAACE8AF59}"/>
              </a:ext>
            </a:extLst>
          </p:cNvPr>
          <p:cNvPicPr>
            <a:picLocks noChangeAspect="1"/>
          </p:cNvPicPr>
          <p:nvPr/>
        </p:nvPicPr>
        <p:blipFill>
          <a:blip r:embed="rId5"/>
          <a:stretch>
            <a:fillRect/>
          </a:stretch>
        </p:blipFill>
        <p:spPr>
          <a:xfrm>
            <a:off x="1043608" y="1189855"/>
            <a:ext cx="7056784" cy="5407497"/>
          </a:xfrm>
          <a:prstGeom prst="rect">
            <a:avLst/>
          </a:prstGeom>
        </p:spPr>
      </p:pic>
    </p:spTree>
    <p:extLst>
      <p:ext uri="{BB962C8B-B14F-4D97-AF65-F5344CB8AC3E}">
        <p14:creationId xmlns:p14="http://schemas.microsoft.com/office/powerpoint/2010/main" val="3779175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1465312" y="274638"/>
            <a:ext cx="7283152" cy="490066"/>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r>
              <a:rPr kumimoji="0" lang="nl-NL" sz="3300" b="0" i="0" u="none" strike="noStrike" kern="1200" cap="none" spc="0" normalizeH="0" baseline="0" noProof="0">
                <a:ln>
                  <a:noFill/>
                </a:ln>
                <a:solidFill>
                  <a:prstClr val="black"/>
                </a:solidFill>
                <a:effectLst/>
                <a:uLnTx/>
                <a:uFillTx/>
                <a:latin typeface="Calibri Light" panose="020F0302020204030204"/>
                <a:ea typeface="+mj-ea"/>
                <a:cs typeface="+mj-cs"/>
              </a:rPr>
              <a:t>Data sharing</a:t>
            </a:r>
            <a:endParaRPr kumimoji="0" lang="nl-NL" sz="3300" b="0"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sp>
        <p:nvSpPr>
          <p:cNvPr id="3" name="Content Placeholder 2"/>
          <p:cNvSpPr txBox="1">
            <a:spLocks/>
          </p:cNvSpPr>
          <p:nvPr/>
        </p:nvSpPr>
        <p:spPr>
          <a:xfrm>
            <a:off x="1043608" y="865188"/>
            <a:ext cx="7704856" cy="5260975"/>
          </a:xfrm>
          <a:prstGeom prst="rect">
            <a:avLst/>
          </a:prstGeom>
        </p:spPr>
        <p:txBody>
          <a:bodyPr/>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171450" marR="0" lvl="0" indent="-171450" algn="l" defTabSz="685800" rtl="0" eaLnBrk="1" fontAlgn="auto" latinLnBrk="0" hangingPunct="1">
              <a:lnSpc>
                <a:spcPct val="90000"/>
              </a:lnSpc>
              <a:spcBef>
                <a:spcPts val="750"/>
              </a:spcBef>
              <a:spcAft>
                <a:spcPts val="0"/>
              </a:spcAft>
              <a:buClrTx/>
              <a:buSzTx/>
              <a:buFont typeface="Arial"/>
              <a:buNone/>
              <a:tabLst/>
              <a:defRPr/>
            </a:pPr>
            <a:r>
              <a:rPr kumimoji="0" lang="nl-NL" sz="2100" b="0" i="0" u="none" strike="noStrike" kern="1200" cap="none" spc="0" normalizeH="0" baseline="0" noProof="0" dirty="0">
                <a:ln>
                  <a:noFill/>
                </a:ln>
                <a:solidFill>
                  <a:prstClr val="black"/>
                </a:solidFill>
                <a:effectLst/>
                <a:uLnTx/>
                <a:uFillTx/>
                <a:latin typeface="Calibri" panose="020F0502020204030204"/>
                <a:ea typeface="+mn-ea"/>
                <a:cs typeface="+mn-cs"/>
              </a:rPr>
              <a:t>The sense </a:t>
            </a:r>
            <a:r>
              <a:rPr kumimoji="0" lang="nl-NL" sz="2100" b="0" i="0" u="none" strike="noStrike" kern="1200" cap="none" spc="0" normalizeH="0" baseline="0" noProof="0" dirty="0" err="1">
                <a:ln>
                  <a:noFill/>
                </a:ln>
                <a:solidFill>
                  <a:prstClr val="black"/>
                </a:solidFill>
                <a:effectLst/>
                <a:uLnTx/>
                <a:uFillTx/>
                <a:latin typeface="Calibri" panose="020F0502020204030204"/>
                <a:ea typeface="+mn-ea"/>
                <a:cs typeface="+mn-cs"/>
              </a:rPr>
              <a:t>and</a:t>
            </a:r>
            <a:r>
              <a:rPr kumimoji="0" lang="nl-NL" sz="2100" b="0" i="0" u="none" strike="noStrike" kern="1200" cap="none" spc="0" normalizeH="0" baseline="0" noProof="0" dirty="0">
                <a:ln>
                  <a:noFill/>
                </a:ln>
                <a:solidFill>
                  <a:prstClr val="black"/>
                </a:solidFill>
                <a:effectLst/>
                <a:uLnTx/>
                <a:uFillTx/>
                <a:latin typeface="Calibri" panose="020F0502020204030204"/>
                <a:ea typeface="+mn-ea"/>
                <a:cs typeface="+mn-cs"/>
              </a:rPr>
              <a:t> non-sense of data </a:t>
            </a:r>
            <a:r>
              <a:rPr kumimoji="0" lang="nl-NL" sz="2100" b="0" i="0" u="none" strike="noStrike" kern="1200" cap="none" spc="0" normalizeH="0" baseline="0" noProof="0" dirty="0" err="1">
                <a:ln>
                  <a:noFill/>
                </a:ln>
                <a:solidFill>
                  <a:prstClr val="black"/>
                </a:solidFill>
                <a:effectLst/>
                <a:uLnTx/>
                <a:uFillTx/>
                <a:latin typeface="Calibri" panose="020F0502020204030204"/>
                <a:ea typeface="+mn-ea"/>
                <a:cs typeface="+mn-cs"/>
              </a:rPr>
              <a:t>sharing</a:t>
            </a:r>
            <a:r>
              <a:rPr kumimoji="0" lang="nl-NL" sz="2100" b="0" i="0" u="none" strike="noStrike" kern="1200" cap="none" spc="0" normalizeH="0" baseline="0" noProof="0" dirty="0">
                <a:ln>
                  <a:noFill/>
                </a:ln>
                <a:solidFill>
                  <a:prstClr val="black"/>
                </a:solidFill>
                <a:effectLst/>
                <a:uLnTx/>
                <a:uFillTx/>
                <a:latin typeface="Calibri" panose="020F0502020204030204"/>
                <a:ea typeface="+mn-ea"/>
                <a:cs typeface="+mn-cs"/>
              </a:rPr>
              <a:t>…</a:t>
            </a:r>
          </a:p>
        </p:txBody>
      </p:sp>
      <p:sp>
        <p:nvSpPr>
          <p:cNvPr id="4" name="Rectangle 3"/>
          <p:cNvSpPr txBox="1">
            <a:spLocks noChangeArrowheads="1"/>
          </p:cNvSpPr>
          <p:nvPr/>
        </p:nvSpPr>
        <p:spPr>
          <a:xfrm>
            <a:off x="395536" y="1484784"/>
            <a:ext cx="8208714" cy="4641379"/>
          </a:xfrm>
          <a:prstGeom prst="rect">
            <a:avLst/>
          </a:prstGeom>
        </p:spPr>
        <p:txBody>
          <a:bodyPr vert="horz" lIns="91440" tIns="45720" rIns="91440" bIns="45720" rtlCol="0">
            <a:normAutofit/>
          </a:bodyPr>
          <a:lstStyle/>
          <a:p>
            <a:pPr marL="342900" marR="0" lvl="0" indent="-342900" algn="l" defTabSz="914400" rtl="0" eaLnBrk="1" fontAlgn="auto" latinLnBrk="0" hangingPunct="1">
              <a:lnSpc>
                <a:spcPct val="100000"/>
              </a:lnSpc>
              <a:spcBef>
                <a:spcPts val="600"/>
              </a:spcBef>
              <a:spcAft>
                <a:spcPts val="0"/>
              </a:spcAft>
              <a:buClrTx/>
              <a:buSzTx/>
              <a:buFont typeface="Arial" pitchFamily="34" charset="0"/>
              <a:buChar char="•"/>
              <a:tabLst/>
              <a:defRPr/>
            </a:pPr>
            <a:r>
              <a:rPr kumimoji="0" lang="en-GB" sz="1700" b="1" i="0" u="none" strike="noStrike" kern="1200" cap="none" spc="0" normalizeH="0" baseline="0" noProof="0" dirty="0">
                <a:ln>
                  <a:noFill/>
                </a:ln>
                <a:solidFill>
                  <a:srgbClr val="004F61"/>
                </a:solidFill>
                <a:effectLst/>
                <a:uLnTx/>
                <a:uFillTx/>
                <a:latin typeface="Calibri" panose="020F0502020204030204"/>
                <a:ea typeface="Verdana" pitchFamily="34" charset="0"/>
                <a:cs typeface="Verdana" pitchFamily="34" charset="0"/>
              </a:rPr>
              <a:t>How to convince data custodians to share their data?</a:t>
            </a:r>
          </a:p>
          <a:p>
            <a:pPr marL="742950" marR="0" lvl="1" indent="-285750" algn="l" defTabSz="914400" rtl="0" eaLnBrk="1" fontAlgn="auto" latinLnBrk="0" hangingPunct="1">
              <a:lnSpc>
                <a:spcPct val="100000"/>
              </a:lnSpc>
              <a:spcBef>
                <a:spcPts val="600"/>
              </a:spcBef>
              <a:spcAft>
                <a:spcPts val="0"/>
              </a:spcAft>
              <a:buClrTx/>
              <a:buSzTx/>
              <a:buFont typeface="Arial" pitchFamily="34" charset="0"/>
              <a:buChar char="–"/>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a:t>
            </a:r>
            <a:r>
              <a:rPr kumimoji="0" lang="en-GB" sz="1600" b="1" i="0" u="none" strike="noStrike" kern="1200" cap="none" spc="0" normalizeH="0" baseline="0" noProof="0" dirty="0">
                <a:ln>
                  <a:noFill/>
                </a:ln>
                <a:solidFill>
                  <a:srgbClr val="990033"/>
                </a:solidFill>
                <a:effectLst/>
                <a:uLnTx/>
                <a:uFillTx/>
                <a:latin typeface="Calibri" panose="020F0502020204030204"/>
                <a:ea typeface="Verdana" pitchFamily="34" charset="0"/>
                <a:cs typeface="Verdana" pitchFamily="34" charset="0"/>
              </a:rPr>
              <a:t>Stick</a:t>
            </a: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a:t>
            </a:r>
          </a:p>
          <a:p>
            <a:pPr marL="742950" marR="0" lvl="1" indent="-285750" algn="l" defTabSz="914400" rtl="0" eaLnBrk="1" fontAlgn="auto" latinLnBrk="0" hangingPunct="1">
              <a:lnSpc>
                <a:spcPct val="100000"/>
              </a:lnSpc>
              <a:spcBef>
                <a:spcPts val="60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	Legal obligations written into contracts</a:t>
            </a:r>
          </a:p>
          <a:p>
            <a:pPr marL="742950" marR="0" lvl="1" indent="-285750" algn="l" defTabSz="914400" rtl="0" eaLnBrk="1" fontAlgn="auto" latinLnBrk="0" hangingPunct="1">
              <a:lnSpc>
                <a:spcPct val="100000"/>
              </a:lnSpc>
              <a:spcBef>
                <a:spcPts val="60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endParaRPr>
          </a:p>
          <a:p>
            <a:pPr marL="742950" marR="0" lvl="1" indent="-285750" algn="l" defTabSz="914400" rtl="0" eaLnBrk="1" fontAlgn="auto" latinLnBrk="0" hangingPunct="1">
              <a:lnSpc>
                <a:spcPct val="100000"/>
              </a:lnSpc>
              <a:spcBef>
                <a:spcPts val="600"/>
              </a:spcBef>
              <a:spcAft>
                <a:spcPts val="0"/>
              </a:spcAft>
              <a:buClrTx/>
              <a:buSzTx/>
              <a:buFontTx/>
              <a:buNone/>
              <a:tabLst/>
              <a:defRPr/>
            </a:pPr>
            <a:endParaRPr kumimoji="0" lang="en-GB" sz="18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endParaRPr>
          </a:p>
          <a:p>
            <a:pPr marL="742950" marR="0" lvl="1" indent="-285750" algn="l" defTabSz="914400" rtl="0" eaLnBrk="1" fontAlgn="auto" latinLnBrk="0" hangingPunct="1">
              <a:lnSpc>
                <a:spcPct val="100000"/>
              </a:lnSpc>
              <a:spcBef>
                <a:spcPts val="600"/>
              </a:spcBef>
              <a:spcAft>
                <a:spcPts val="0"/>
              </a:spcAft>
              <a:buClrTx/>
              <a:buSzTx/>
              <a:buFont typeface="Arial" pitchFamily="34" charset="0"/>
              <a:buChar char="–"/>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a:t>
            </a:r>
            <a:r>
              <a:rPr kumimoji="0" lang="en-GB" sz="1600" b="1" i="0" u="none" strike="noStrike" kern="1200" cap="none" spc="0" normalizeH="0" baseline="0" noProof="0" dirty="0">
                <a:ln>
                  <a:noFill/>
                </a:ln>
                <a:solidFill>
                  <a:srgbClr val="990033"/>
                </a:solidFill>
                <a:effectLst/>
                <a:uLnTx/>
                <a:uFillTx/>
                <a:latin typeface="Calibri" panose="020F0502020204030204"/>
                <a:ea typeface="Verdana" pitchFamily="34" charset="0"/>
                <a:cs typeface="Verdana" pitchFamily="34" charset="0"/>
              </a:rPr>
              <a:t>Carrot</a:t>
            </a: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a:t>
            </a:r>
          </a:p>
          <a:p>
            <a:pPr marL="742950" marR="0" lvl="1" indent="-285750" algn="l" defTabSz="914400" rtl="0" eaLnBrk="1" fontAlgn="auto" latinLnBrk="0" hangingPunct="1">
              <a:lnSpc>
                <a:spcPct val="100000"/>
              </a:lnSpc>
              <a:spcBef>
                <a:spcPts val="60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	Make it advantageous for everyone to share data</a:t>
            </a:r>
          </a:p>
          <a:p>
            <a:pPr marL="742950" marR="0" lvl="1" indent="-285750" algn="l" defTabSz="914400" rtl="0" eaLnBrk="1" fontAlgn="auto" latinLnBrk="0" hangingPunct="1">
              <a:lnSpc>
                <a:spcPct val="100000"/>
              </a:lnSpc>
              <a:spcBef>
                <a:spcPts val="60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Verdana" pitchFamily="34" charset="0"/>
                <a:cs typeface="Verdana" pitchFamily="34" charset="0"/>
              </a:rPr>
              <a:t>	=&gt; breaking the prisoner’s dilemma</a:t>
            </a:r>
          </a:p>
        </p:txBody>
      </p:sp>
      <p:sp>
        <p:nvSpPr>
          <p:cNvPr id="5" name="AutoShape 2" descr="data:image/jpeg;base64,/9j/4AAQSkZJRgABAQAAAQABAAD/2wCEAAkGBhQSEBUTEhIWFRUUGBoYGRcUFBYUHBwfFhcfFBUbFxgXHCgfFxojIBQaHy8gJScpLC0sGh4xNTIqNSkrLykBCQoKDgwOGg8PGiokHyQsKSwpNCoqLzUsLCksLCwpLDQpLywsKSwqLSwsLSwuMDYsLC8vKjA1KSosKiwsLCwpKf/AABEIAIsA2AMBIgACEQEDEQH/xAAcAAABBQEBAQAAAAAAAAAAAAAAAgMFBgcBBAj/xABHEAACAQMCBAMFBQMJBAsAAAABAgMABBESIQUGMUETIlEHMmFxgRQjQnKxUqHRM2JzgpGSweHwFkOy8RUkJTRFU2Ois8LS/8QAGgEBAAMBAQEAAAAAAAAAAAAAAAECAwQFBv/EAC0RAAICAQMBBgQHAAAAAAAAAAABAhEDEiExBBMiQWFxkVGBobEFFDLR4fDx/9oADAMBAAIRAxEAPwDcaKKKAKKKKAKKKKAKKKKAKSy5pVFAJVux60qksuaSWPTvQCy2KT4o9aRpwd98+tO4oADV2mNOScbYpYc9O9AdZuw611VxUVfcz2sBIknQMOqg63+qJlh/ZVfm9qUTHTbW087fzVAH1xqYf3aAu9FUX/aXikv8lw5UH/qMT/bqaOurHxp/xW8X1H6CN/1oC81w1SRwXi5630K/JC3/ANFpX/QHFR/4jH9YT/GgJHj/AB9LNxqmyWDP4TgnKqQHZXA+7A1Ddzp3AJXOoI4BzdBIxj8YFnlYRDcllZRKuce7sWG+PcI7GoXiPK/FJQFe5tnwcqWUoynplGERKt2yCOtQPs45cu7bw544YZY5pDli41IjNodkGFAOFzsCSMDAG1Aa/RRRQBRRRQBRRRQBRRRQBRRRQBRRXCaAS8oAySAPUnHw71RecPaolrI0FvGJpl2cltMaH0ZgCWb+aOncjpVJ9ovNLniZ3Jjs3Tw4/wAJkChw7Dox1Moz2A261T1BxucnqSdySd2J9SSSfrXNlzaVtyev0X4d20k8nFX7t19jQOH+169eZU8C3fJGVBeLAzgkyO5VB8SK1XhnEUmTVG6P2bQ6yAHupK9xXzbwmNRcxg43YEu3mP0Ubn6VpfLHKE1jOl99rt/szgmYnXEDG4ypOvYkHBBOD19cVbFNyRl1vT48UnW3lT+7/wANSl6Uxe36Qx65ZFjUfidgoyem56n4VVrnnV538KxiLHvJIp2z0KxZDHPYuUXv5ulO2vKMkjrJdSlyOijGQfzgDR8owo+Jrc80avOeWaQwWkDSSDqWUnGe5QYIHxdox8aVDy/dzgm7nwpGDGhz1/LhF+Xn+dWixtUjXRGioB+FQAPnt1+dPt0NAQNhyPaRgfdB/wCk84/ue4P7KnYoQoAUAAdABgD5AdKIugpdAcxRiu0UAUUUUBw1Bcir/wBm2v8AQp+8VK8Qv0hjaSV1RF3LOcAfU1l/DfakkNlbwWypLIkKeI0jmJEOMaemp2B2OBgetQ2krZKTeyNZorPuX/a5DLHJ9oURyxKXwja1lA7RFgDryQNB33HXfEHxH2v3DLAYIUDamMoOpx5CwKK2PdUBSzgbkgL3qNcauys5LH+rY1zNFZR7N+aWe9kFxLO804HlbSsaBCSG0F8oWzpVQuwAzkkmu1KdkRkpK0avRRRUlgooooAooooBLNisH5752e/mZI2ItUOEUZAl09ZH/aUkeVemN+p22jmKxkmtZoonCPJGyKzZwNY05ON+hNfOfEIIRIVhLGOIlA7tvJo8pcgYVFyvlUdtySTWGdtR2Z6X4bjjPN3o3Xt6saSIDoOu+3+vhXJSQpIIzjv0+tLqR4LZoTJPNkRW4B2xlpGP3KLq2JBw2Dt7udia4McXOVH03U5Y9PhcvaviWi0ktntVs4OGzeJIEmSSTSJHwQTKzR5YYbbTsNLDdQRU7f8ACPvE+1ySSSYHg2kAJYYGBhh93bqP2xuB/vD0ry8uWrWM63ly3iJJEUYxn7u3LuJDoUZHgE4BYe6Rn3T5Zbk8z3Fulw3EJTJNliuImiRtRBjVNPRcafe3xXqalR8TO0+8W/g/D0hjCJGseNyqdMkeY56sc/iO5p66uigJCM+PwoAWPyyRmoaLjU0D6bxFCdBcRZCfASo2TCfjllPqK7dcTknd4rR1XwzolnZdYU4yUiXYSSDIySdK53ydqnUqsqezh/G452KosiOu5WWGSIgf11AP0JqSkPb1qpcZtoobd3llmk0bl5LqSEDfBOqMqB12UD0FSvKE0jWqNKHBYsUEv8p4eo+F4n8/TgkdfXeoTsE2BXaK5mrA7RXM12gILifO1nbyGOW5RXHVRqcj8wQHSfnVc477XraNSLfMr9mcNHEM92ZsMwHoo36Z71Ky+y/h7Ag2/UklvElDZY6idWrOc75quTexhUcPbTLt0FxGZCPjrR11HfqwJ+NZzc0u6jSCg33mUK+5lubx92e4ZcuoYqsaHpqWMYVfQZJO9Rlnw95lk+80urkssmMAMeu26t5cnsehxWw8K9ksKZM0rszfhg/6sgx0wEOonc7lvoKnLLkGxiVVW0hOkkgyIJGydyS75JPzNcvYZJXbr6/wdPbYo1Sb58v3ZifCeVvHurZIJgwkYMNSh2UKCWchTjR8yMZAG9WW99nHE4EBh8CUBziNPLhO3vhQep2yCPVs1rdlwaGEsYoY4y/vGONUJ+ekb17a3x4VGNS3OLqY4+olqlFGY8p+ydVeT7fCkmlw0bCeRw3c60IHQgYJ3OcHOMkrTqK2SohJRVIKKKKkkKKKKAKKKKA41YFz7yhDYSwxxl3L+LLqc7KocKkaqNsLrJJOScL06Vv1V/m7kyDiEYWXUrJnRJGQGXUMMNwQVO2QRjYGqTjqVHR0+Xssik914+Z8/TRtH7+2qNJQO4WRdaZ+ON/rVk45yxc2/D7YkRtFI6yFkLZEk4AjEqke6urSGB3wuwrROPeyi3uWjbxZYikSQnRoOpYxpTVqU+YA4yK8y3rW8ZsrdWnhtz4TS3Km4ZmADCKKJAA4QEDUxCrjG+Ns44lFv4M68vXTzKHxVt+vh7FO4K1xwu6NvcskUJYateWQ52V4CMFQ34sjAI8wHWrhPZy27+LaKpQ/ylrsit31QnpHL8D5W74O9VPjwn4jIgnWeMIWw72SKq6tmEuJNQQ4BJycaQTjFWrh3EY4LFHeZZFhRUaSM6wzLiPC43ZicAdyah93go6yrv8AP93+ZM8J5pjuUeNCPECkNDMCjqcYxJGdyvqRkY6E1Fu8tkqRrp8OQFgsUUk3hvgNKkaKVZ48kuNW4BIPamVS2v0y0eWjOnzeSWM41DDKdS7EEFTg/p6rbgaK4dnllKqyr40rS6Q4AfTq7kAAk5ONqhSXJh+VknV7fU8Vpe2/iJJcpe3UyHKCS28NEI6GODZQ385tTfGp+TnFz/J2FwT2LtBF+shP7qqPDeU4be90qzwpcN9zImhtEmMmFvFVhpYAsh67MuelWtuVbse7eof6S0Un6lJF/Stbb4KaIRdSsTc8dv3x4cVtED3keWZvj5I1UbfmqKluZmJE/EXOPeW3WOBV2z94y6njXY7s61Jf7G3LEiS9jKtgMsdoFyBtjLStjr2Fey15Ht9QM5kuGByPtD61HoRGoCbepUmlSfiTqxrhHh5LtGad7iNpfsxQIniSSP4ratTTKJGJCgAKp21ZY9MZuYoArtXWxi3bsKKKKkgKKKKAKKKKAKKKKAKKKKAKKKKAKKKKAKKKQzdh1oDzcW4ksEMkr50xqXbAycKM7DuewFY9xXh8lys11LMkKCdsQapGJkGNSRiN1wwKgFs5JDHKIN9lu7FJY3jkUMjqVYHuCMEGqBzJytw+xQ3VyZZsnSEYhjIcZCtpUNIMLvrJGBvms5KTaotFpD/JvLxvIEub8mbWS0cXuwhR7reEP5TJyQXztpOBmoHjbhk8UfyJ4hI2e2BqhRvl4ijHzFRfKvGL+5nkVbiTS66J2JykeoAj7OvSOQZKqB2yT0FXmWyjS38FYdcYURiIAEFcYC+bYD4k/vquVJLQdXT3q7RlT4TxFYr1WzhZfuJAdtLZLQMwPqdSA99Yq7yyhRliFH84hf1qhScsrJKYmL3EoGBbWze4rdFubphkL382D6BiKu3Lns2gjJluY45pmGMMGlRB6J4xLO3q7bnsFG1Z48T00zfqOpjrckuRi98G4jaLxU83QpIhZWU6kZcHZlYBh8qsvLXFWuLdWkAEqExygdpEOl8fA+8PgwrkvKFmww1nbkf0Ef8A+ar8vFIbBZRbQJGqSS6kXbW0duHUH9jUSu/oPjW8Y6TiyZNfgXfNcYZrMBzDeJe+BHMZHZGEskoHgxuNMjGOMY9xGA06t/Ej1E70uPmiUsoivXvCzKDD9nwHVmCsY5Io18PAJYNqK7b+tTqRV42jS1fsetLqvWtpcq2AxKRz4XxGBZoWQZye5VydJO5C4PXeeRux61YzF0UUUAUUUUAUUUUAUUUUAUUUUAUUl3AGT0FVfintLsYM6pw5BxiIGXB9CU8oPwJoC1UVS+G+1a0nnWGNZtTyCMfdgjUcnfSxIHlOTjbFXDxKA6zdh1oC4qt8b5/tLUldZlkHWOHDkfnOdKfIkGs54h7QL6cSL4ghjkOQI10yKN/IJM7bYycZyDggGrxxylwQ2kafx/ne1szpllBk7RRjxJD/AFF6D4nArKOducm4iyoIGiSNJGUO4ZmL4TLKuy4GRjJ941BkIgbcJ3LFGfJJx5j1Yn4nPemXdvEBAV9OVJjbOzYI8pwRuBXTHEovd7lHKy5ctc1W1rYqHcGQvISiYLZaZgNfQIOm7EbfKp6zvIbje44jbRR/+Tb3Ueo57ST5B/qxgfmNZ3ytwsXVysDzCBWJkOQFYEYOkeJs5LYxjO2T2rQX9j2el5n81tGf0YVzPFBS3Zu803GkW3hfEbCFBHbzWyIOixyxYz67NuT6nem5efLFHKG5jyDgnzFQe4MgGgY+e1ZzzL7NntkjKyRStLIsSq1uIxqYEjU5kOB5SOhJOABvXqtZruxtIVaKIRwjS5SQshU/jYBQ0eDjLDUMFiR6Um1Hh2Tjhq5NZinDAFSCCMggggg9CCOo+NeLjXCluIJYW28VSuoAZBIwGHqRsfpWYcL4A7RzyJYMJWlm8F7eSMGMg6VXXqUoAwLbArhunauWEnFJZDCl8HkUNkCXSG8NgkhQvBpcKxwcE4zSO/kVktPB7+LcHZnZJlMN1JHMFZHJhnLQmJyM9GxpJUgMAo94DI8tpwlhAZ5LYzxRtoebxpDOfDOiWWKNRhYkYEBVIOlcgesha8A4iWD3ge4WNlkiVbiPZ01ZJAVdXUAA/GnuFcflFu0FsowZHKXOqPTGkjmR9cZOoTIWZdBXGQCdsis2knXgbKTkk1yK4VzDJ99Hb3BukiiEyMD4zK2vSIHdffEg3XPnXB3O1aCVyKonLfHpQXWOVrmN5o0iaXDM2P8AvhV4wNUaDB1kY1BlzuKufDr7xQx040u6dc50NpyD8cVdcGMuWehW7HrS6Sy5pVSVCiiigCiiigCiiigPMt+hcIGBYgtgHOwOnJI6b7fQ+hxVuIe0COGB7krqRpDHbKuxlKZDvk7LHkHzfsrnfUBXuseVpIGjMVxlVjSGRJIgwdI2YoQVIKSASMCdw3UrSrfkiDwBbzj7RDGQYlnVWMYA0hVYAFgAcAtk47mgMi4zzRcXzKk8hPit5YIgdOF7Kg80h2O7Z6dB0r3wcDkt4Y3uYkgJcuqhFkm8JCrMDnKxDdYwF87NKgJG+dWteD21ojNHDFCqbsyqFwo8zZbrgbk71nnFuOhriG7nUeG7iQRtLFGwSLzWiFXYEZZvHb46BvipnNNUlRaCd2WWQpw6L7XNF4lxMVjwgVQpc+SJWOyIN8sd2OeuQBn3HuKSSzSNLrQS4YIJ5HjXJAK7kDJ6+76ipa945NfQkTSYiZseFGNC4UnZ23dzlQScgZ7CvLxCxEiEEZ8mN++42P8AGurFhpWzgy9V36XzIaK3AA7DcBVX09MbCuSqANWdt852xjc5+GO9JXVEF1ZZRr3/ABLgdx+IfHrVp5F5bW9neSRc28MgIBG0jgatJB6oupSfU4HY1tLIoo1hU90HAPZ9NdW5laX7OHwYwY9ZII8rOCQVBzkDOcYJ64q+xcj2Zt0ie3RxGNOplGskdWLjB1E7nepl+n9b9Kej/F8/1FcMpuT3N0kigcS9lELj7mV487hZMXCf+/DD+93qIj5Q4laBvs8hYY2EEpx16+FN5R0+NamoyFHbGf0pbDdfr+lO0l4ikZFxXnS4ELw3sAdcDIdHtJQcjDRvuhdWAYEAdKkl4PJMjpK0kWvIkEbI8cynKllyD4bMPe043x1FaOYA0eGUEHOxAI+oOxqAu+TochoC1s2Mk2+lQ2diGRgVPrnAIPes5rVxsa45KPJWG5nW3kb7NcwjXlWjm16A6ZTUJEB8N/Juje8AD5epTwe8UMhtsTC0i8IOAdMks7KPDVh1bCMzYzpyCehrQOGcKjgjEMS6URVXHrgYyx/ET3J60/DHjSB+z/CoURKd3tyeThN+ZZJ8bxJIERsYyVUeJp/aUNkZ9QR2pq+5Os5pDJLaQu56s0akn837X1zUxiguKsZjUduFUKoCqBgBfKAOwAHTFJggWJFRFwBsB+8kk7n1zXopmU7n4Kf9fuoDscmT2+lc8Qnpj+NKIwv0/wAKaAwy/AAfuNAOl9hjvSdZ9B/bXF6L8/40n9v5H9TQDqucjON+4pymF7fmP+NP0AUUUUAUUUnVvigPJxCwSZHilUMkgwVbOD6g4+X615OG8t2sJ+6tYoz6rGuf72M/vqWZQetNSusaszEKqgszMcAADJJJ6AUBmPNfB/skzy9Le5cPntHIwxIGPRVc4YHpqYjuKj5HxjYksAAqgszE9AqjdjUxxqeXicywwKBEuGCuDpAPuzXC+h/3cHVveYAY027lnky3slURKS4XT4jnU3qQOyAn8KgCuiHUOMaObL0qlLVfqV/l/kQuVmvFGpPMkGQwGehmI2dhj3R5R/OPS8Rrj6D9f+Vck/F8cU8qAVjKTk7ZvGKiqQyM4G/4SaWjb/MA0pYwOgrqxgdBVSw3H+H8v8KU/vD6/pXVjA6V1lz1oBEJ2x3H8abxkD4bH6H/ACp5UAoMQz0oBKnYn1/wFcjG4/LTjLtikohB39MUAOcnA+tNMQCRj0/fThOG+Yx/jS9A9P8AQ6UA3jSduh2x6V1xv8xiibsPU/puaWVz1oBAORgjfH+VI9G7Y/1+tPKgFc8IZzigEYwFHx/zpH7fyP6mn2UHrXPCHpQDa9vzH/Gn6QIgDnFd1b4oBVFFFAIZuw611VxSYulOUBG8wcWNtbvMIZJigGI4l1McnHT07k9hWTce9o32tAryJCQQRC8cugHOdUrYJlK4yqaFXVudWAK2pq813YRyjEkaOPR0V/8AiFOSU6MfsPabJbL4dvbwtGCSZGkmLSMfedmZQzk/tEDPYAAVMWXtqOR49mcd2hlDH+64X9asvF/Z1w9lLfZEU+sZeL/42FYlzjbC2k0w6lHxdn/4ya0ThVNMq75PofgXH4LyISwOHXODsVZT3VlO6tv0/UVJ1nHsPt1+wPLjzySEMcnfQNK7dBgHtWjisyQooooAooooAooooAooooDjLnrTfhHsx+uDTtFAISPHxPqaXRRQBRRRQBRRRQBSWXNKooBCt2PWiiXpXKA//9k=">
            <a:hlinkClick r:id="rId3"/>
          </p:cNvPr>
          <p:cNvSpPr>
            <a:spLocks noChangeAspect="1" noChangeArrowheads="1"/>
          </p:cNvSpPr>
          <p:nvPr/>
        </p:nvSpPr>
        <p:spPr bwMode="auto">
          <a:xfrm>
            <a:off x="101600" y="-792163"/>
            <a:ext cx="2571750" cy="1657351"/>
          </a:xfrm>
          <a:prstGeom prst="rect">
            <a:avLst/>
          </a:prstGeom>
          <a:noFill/>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nl-NL"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AutoShape 4" descr="data:image/jpeg;base64,/9j/4AAQSkZJRgABAQAAAQABAAD/2wCEAAkGBhQSEBUTEhIWFRUUGBoYGRcUFBYUHBwfFhcfFBUbFxgXHCgfFxojIBQaHy8gJScpLC0sGh4xNTIqNSkrLykBCQoKDgwOGg8PGiokHyQsKSwpNCoqLzUsLCksLCwpLDQpLywsKSwqLSwsLSwuMDYsLC8vKjA1KSosKiwsLCwpKf/AABEIAIsA2AMBIgACEQEDEQH/xAAcAAABBQEBAQAAAAAAAAAAAAAAAgMFBgcBBAj/xABHEAACAQMCBAMFBQMJBAsAAAABAgMABBESIQUGMUETIlEHMmFxgRQjQnKxUqHRM2JzgpGSweHwFkOy8RUkJTRFU2Ois8LS/8QAGgEBAAMBAQEAAAAAAAAAAAAAAAECAwQFBv/EAC0RAAICAQMBBgQHAAAAAAAAAAABAhEDEiExBBMiQWFxkVGBobEFFDLR4fDx/9oADAMBAAIRAxEAPwDcaKKKAKKKKAKKKKAKKKKAKSy5pVFAJVux60qksuaSWPTvQCy2KT4o9aRpwd98+tO4oADV2mNOScbYpYc9O9AdZuw611VxUVfcz2sBIknQMOqg63+qJlh/ZVfm9qUTHTbW087fzVAH1xqYf3aAu9FUX/aXikv8lw5UH/qMT/bqaOurHxp/xW8X1H6CN/1oC81w1SRwXi5630K/JC3/ANFpX/QHFR/4jH9YT/GgJHj/AB9LNxqmyWDP4TgnKqQHZXA+7A1Ddzp3AJXOoI4BzdBIxj8YFnlYRDcllZRKuce7sWG+PcI7GoXiPK/FJQFe5tnwcqWUoynplGERKt2yCOtQPs45cu7bw544YZY5pDli41IjNodkGFAOFzsCSMDAG1Aa/RRRQBRRRQBRRRQBRRRQBRRRQBRRXCaAS8oAySAPUnHw71RecPaolrI0FvGJpl2cltMaH0ZgCWb+aOncjpVJ9ovNLniZ3Jjs3Tw4/wAJkChw7Dox1Moz2A261T1BxucnqSdySd2J9SSSfrXNlzaVtyev0X4d20k8nFX7t19jQOH+169eZU8C3fJGVBeLAzgkyO5VB8SK1XhnEUmTVG6P2bQ6yAHupK9xXzbwmNRcxg43YEu3mP0Ubn6VpfLHKE1jOl99rt/szgmYnXEDG4ypOvYkHBBOD19cVbFNyRl1vT48UnW3lT+7/wANSl6Uxe36Qx65ZFjUfidgoyem56n4VVrnnV538KxiLHvJIp2z0KxZDHPYuUXv5ulO2vKMkjrJdSlyOijGQfzgDR8owo+Jrc80avOeWaQwWkDSSDqWUnGe5QYIHxdox8aVDy/dzgm7nwpGDGhz1/LhF+Xn+dWixtUjXRGioB+FQAPnt1+dPt0NAQNhyPaRgfdB/wCk84/ue4P7KnYoQoAUAAdABgD5AdKIugpdAcxRiu0UAUUUUBw1Bcir/wBm2v8AQp+8VK8Qv0hjaSV1RF3LOcAfU1l/DfakkNlbwWypLIkKeI0jmJEOMaemp2B2OBgetQ2krZKTeyNZorPuX/a5DLHJ9oURyxKXwja1lA7RFgDryQNB33HXfEHxH2v3DLAYIUDamMoOpx5CwKK2PdUBSzgbkgL3qNcauys5LH+rY1zNFZR7N+aWe9kFxLO804HlbSsaBCSG0F8oWzpVQuwAzkkmu1KdkRkpK0avRRRUlgooooAooooBLNisH5752e/mZI2ItUOEUZAl09ZH/aUkeVemN+p22jmKxkmtZoonCPJGyKzZwNY05ON+hNfOfEIIRIVhLGOIlA7tvJo8pcgYVFyvlUdtySTWGdtR2Z6X4bjjPN3o3Xt6saSIDoOu+3+vhXJSQpIIzjv0+tLqR4LZoTJPNkRW4B2xlpGP3KLq2JBw2Dt7udia4McXOVH03U5Y9PhcvaviWi0ktntVs4OGzeJIEmSSTSJHwQTKzR5YYbbTsNLDdQRU7f8ACPvE+1ySSSYHg2kAJYYGBhh93bqP2xuB/vD0ry8uWrWM63ly3iJJEUYxn7u3LuJDoUZHgE4BYe6Rn3T5Zbk8z3Fulw3EJTJNliuImiRtRBjVNPRcafe3xXqalR8TO0+8W/g/D0hjCJGseNyqdMkeY56sc/iO5p66uigJCM+PwoAWPyyRmoaLjU0D6bxFCdBcRZCfASo2TCfjllPqK7dcTknd4rR1XwzolnZdYU4yUiXYSSDIySdK53ydqnUqsqezh/G452KosiOu5WWGSIgf11AP0JqSkPb1qpcZtoobd3llmk0bl5LqSEDfBOqMqB12UD0FSvKE0jWqNKHBYsUEv8p4eo+F4n8/TgkdfXeoTsE2BXaK5mrA7RXM12gILifO1nbyGOW5RXHVRqcj8wQHSfnVc477XraNSLfMr9mcNHEM92ZsMwHoo36Z71Ky+y/h7Ag2/UklvElDZY6idWrOc75quTexhUcPbTLt0FxGZCPjrR11HfqwJ+NZzc0u6jSCg33mUK+5lubx92e4ZcuoYqsaHpqWMYVfQZJO9Rlnw95lk+80urkssmMAMeu26t5cnsehxWw8K9ksKZM0rszfhg/6sgx0wEOonc7lvoKnLLkGxiVVW0hOkkgyIJGydyS75JPzNcvYZJXbr6/wdPbYo1Sb58v3ZifCeVvHurZIJgwkYMNSh2UKCWchTjR8yMZAG9WW99nHE4EBh8CUBziNPLhO3vhQep2yCPVs1rdlwaGEsYoY4y/vGONUJ+ekb17a3x4VGNS3OLqY4+olqlFGY8p+ydVeT7fCkmlw0bCeRw3c60IHQgYJ3OcHOMkrTqK2SohJRVIKKKKkkKKKKAKKKKA41YFz7yhDYSwxxl3L+LLqc7KocKkaqNsLrJJOScL06Vv1V/m7kyDiEYWXUrJnRJGQGXUMMNwQVO2QRjYGqTjqVHR0+Xssik914+Z8/TRtH7+2qNJQO4WRdaZ+ON/rVk45yxc2/D7YkRtFI6yFkLZEk4AjEqke6urSGB3wuwrROPeyi3uWjbxZYikSQnRoOpYxpTVqU+YA4yK8y3rW8ZsrdWnhtz4TS3Km4ZmADCKKJAA4QEDUxCrjG+Ns44lFv4M68vXTzKHxVt+vh7FO4K1xwu6NvcskUJYateWQ52V4CMFQ34sjAI8wHWrhPZy27+LaKpQ/ylrsit31QnpHL8D5W74O9VPjwn4jIgnWeMIWw72SKq6tmEuJNQQ4BJycaQTjFWrh3EY4LFHeZZFhRUaSM6wzLiPC43ZicAdyah93go6yrv8AP93+ZM8J5pjuUeNCPECkNDMCjqcYxJGdyvqRkY6E1Fu8tkqRrp8OQFgsUUk3hvgNKkaKVZ48kuNW4BIPamVS2v0y0eWjOnzeSWM41DDKdS7EEFTg/p6rbgaK4dnllKqyr40rS6Q4AfTq7kAAk5ONqhSXJh+VknV7fU8Vpe2/iJJcpe3UyHKCS28NEI6GODZQ385tTfGp+TnFz/J2FwT2LtBF+shP7qqPDeU4be90qzwpcN9zImhtEmMmFvFVhpYAsh67MuelWtuVbse7eof6S0Un6lJF/Stbb4KaIRdSsTc8dv3x4cVtED3keWZvj5I1UbfmqKluZmJE/EXOPeW3WOBV2z94y6njXY7s61Jf7G3LEiS9jKtgMsdoFyBtjLStjr2Fey15Ht9QM5kuGByPtD61HoRGoCbepUmlSfiTqxrhHh5LtGad7iNpfsxQIniSSP4ratTTKJGJCgAKp21ZY9MZuYoArtXWxi3bsKKKKkgKKKKAKKKKAKKKKAKKKKAKKKKAKKKKAKKKQzdh1oDzcW4ksEMkr50xqXbAycKM7DuewFY9xXh8lys11LMkKCdsQapGJkGNSRiN1wwKgFs5JDHKIN9lu7FJY3jkUMjqVYHuCMEGqBzJytw+xQ3VyZZsnSEYhjIcZCtpUNIMLvrJGBvms5KTaotFpD/JvLxvIEub8mbWS0cXuwhR7reEP5TJyQXztpOBmoHjbhk8UfyJ4hI2e2BqhRvl4ijHzFRfKvGL+5nkVbiTS66J2JykeoAj7OvSOQZKqB2yT0FXmWyjS38FYdcYURiIAEFcYC+bYD4k/vquVJLQdXT3q7RlT4TxFYr1WzhZfuJAdtLZLQMwPqdSA99Yq7yyhRliFH84hf1qhScsrJKYmL3EoGBbWze4rdFubphkL382D6BiKu3Lns2gjJluY45pmGMMGlRB6J4xLO3q7bnsFG1Z48T00zfqOpjrckuRi98G4jaLxU83QpIhZWU6kZcHZlYBh8qsvLXFWuLdWkAEqExygdpEOl8fA+8PgwrkvKFmww1nbkf0Ef8A+ar8vFIbBZRbQJGqSS6kXbW0duHUH9jUSu/oPjW8Y6TiyZNfgXfNcYZrMBzDeJe+BHMZHZGEskoHgxuNMjGOMY9xGA06t/Ej1E70uPmiUsoivXvCzKDD9nwHVmCsY5Io18PAJYNqK7b+tTqRV42jS1fsetLqvWtpcq2AxKRz4XxGBZoWQZye5VydJO5C4PXeeRux61YzF0UUUAUUUUAUUUUAUUUUAUUUUAUUl3AGT0FVfintLsYM6pw5BxiIGXB9CU8oPwJoC1UVS+G+1a0nnWGNZtTyCMfdgjUcnfSxIHlOTjbFXDxKA6zdh1oC4qt8b5/tLUldZlkHWOHDkfnOdKfIkGs54h7QL6cSL4ghjkOQI10yKN/IJM7bYycZyDggGrxxylwQ2kafx/ne1szpllBk7RRjxJD/AFF6D4nArKOducm4iyoIGiSNJGUO4ZmL4TLKuy4GRjJ941BkIgbcJ3LFGfJJx5j1Yn4nPemXdvEBAV9OVJjbOzYI8pwRuBXTHEovd7lHKy5ctc1W1rYqHcGQvISiYLZaZgNfQIOm7EbfKp6zvIbje44jbRR/+Tb3Ueo57ST5B/qxgfmNZ3ytwsXVysDzCBWJkOQFYEYOkeJs5LYxjO2T2rQX9j2el5n81tGf0YVzPFBS3Zu803GkW3hfEbCFBHbzWyIOixyxYz67NuT6nem5efLFHKG5jyDgnzFQe4MgGgY+e1ZzzL7NntkjKyRStLIsSq1uIxqYEjU5kOB5SOhJOABvXqtZruxtIVaKIRwjS5SQshU/jYBQ0eDjLDUMFiR6Um1Hh2Tjhq5NZinDAFSCCMggggg9CCOo+NeLjXCluIJYW28VSuoAZBIwGHqRsfpWYcL4A7RzyJYMJWlm8F7eSMGMg6VXXqUoAwLbArhunauWEnFJZDCl8HkUNkCXSG8NgkhQvBpcKxwcE4zSO/kVktPB7+LcHZnZJlMN1JHMFZHJhnLQmJyM9GxpJUgMAo94DI8tpwlhAZ5LYzxRtoebxpDOfDOiWWKNRhYkYEBVIOlcgesha8A4iWD3ge4WNlkiVbiPZ01ZJAVdXUAA/GnuFcflFu0FsowZHKXOqPTGkjmR9cZOoTIWZdBXGQCdsis2knXgbKTkk1yK4VzDJ99Hb3BukiiEyMD4zK2vSIHdffEg3XPnXB3O1aCVyKonLfHpQXWOVrmN5o0iaXDM2P8AvhV4wNUaDB1kY1BlzuKufDr7xQx040u6dc50NpyD8cVdcGMuWehW7HrS6Sy5pVSVCiiigCiiigCiiigPMt+hcIGBYgtgHOwOnJI6b7fQ+hxVuIe0COGB7krqRpDHbKuxlKZDvk7LHkHzfsrnfUBXuseVpIGjMVxlVjSGRJIgwdI2YoQVIKSASMCdw3UrSrfkiDwBbzj7RDGQYlnVWMYA0hVYAFgAcAtk47mgMi4zzRcXzKk8hPit5YIgdOF7Kg80h2O7Z6dB0r3wcDkt4Y3uYkgJcuqhFkm8JCrMDnKxDdYwF87NKgJG+dWteD21ojNHDFCqbsyqFwo8zZbrgbk71nnFuOhriG7nUeG7iQRtLFGwSLzWiFXYEZZvHb46BvipnNNUlRaCd2WWQpw6L7XNF4lxMVjwgVQpc+SJWOyIN8sd2OeuQBn3HuKSSzSNLrQS4YIJ5HjXJAK7kDJ6+76ipa945NfQkTSYiZseFGNC4UnZ23dzlQScgZ7CvLxCxEiEEZ8mN++42P8AGurFhpWzgy9V36XzIaK3AA7DcBVX09MbCuSqANWdt852xjc5+GO9JXVEF1ZZRr3/ABLgdx+IfHrVp5F5bW9neSRc28MgIBG0jgatJB6oupSfU4HY1tLIoo1hU90HAPZ9NdW5laX7OHwYwY9ZII8rOCQVBzkDOcYJ64q+xcj2Zt0ie3RxGNOplGskdWLjB1E7nepl+n9b9Kej/F8/1FcMpuT3N0kigcS9lELj7mV487hZMXCf+/DD+93qIj5Q4laBvs8hYY2EEpx16+FN5R0+NamoyFHbGf0pbDdfr+lO0l4ikZFxXnS4ELw3sAdcDIdHtJQcjDRvuhdWAYEAdKkl4PJMjpK0kWvIkEbI8cynKllyD4bMPe043x1FaOYA0eGUEHOxAI+oOxqAu+TochoC1s2Mk2+lQ2diGRgVPrnAIPes5rVxsa45KPJWG5nW3kb7NcwjXlWjm16A6ZTUJEB8N/Juje8AD5epTwe8UMhtsTC0i8IOAdMks7KPDVh1bCMzYzpyCehrQOGcKjgjEMS6URVXHrgYyx/ET3J60/DHjSB+z/CoURKd3tyeThN+ZZJ8bxJIERsYyVUeJp/aUNkZ9QR2pq+5Os5pDJLaQu56s0akn837X1zUxiguKsZjUduFUKoCqBgBfKAOwAHTFJggWJFRFwBsB+8kk7n1zXopmU7n4Kf9fuoDscmT2+lc8Qnpj+NKIwv0/wAKaAwy/AAfuNAOl9hjvSdZ9B/bXF6L8/40n9v5H9TQDqucjON+4pymF7fmP+NP0AUUUUAUUUnVvigPJxCwSZHilUMkgwVbOD6g4+X615OG8t2sJ+6tYoz6rGuf72M/vqWZQetNSusaszEKqgszMcAADJJJ6AUBmPNfB/skzy9Le5cPntHIwxIGPRVc4YHpqYjuKj5HxjYksAAqgszE9AqjdjUxxqeXicywwKBEuGCuDpAPuzXC+h/3cHVveYAY027lnky3slURKS4XT4jnU3qQOyAn8KgCuiHUOMaObL0qlLVfqV/l/kQuVmvFGpPMkGQwGehmI2dhj3R5R/OPS8Rrj6D9f+Vck/F8cU8qAVjKTk7ZvGKiqQyM4G/4SaWjb/MA0pYwOgrqxgdBVSw3H+H8v8KU/vD6/pXVjA6V1lz1oBEJ2x3H8abxkD4bH6H/ACp5UAoMQz0oBKnYn1/wFcjG4/LTjLtikohB39MUAOcnA+tNMQCRj0/fThOG+Yx/jS9A9P8AQ6UA3jSduh2x6V1xv8xiibsPU/puaWVz1oBAORgjfH+VI9G7Y/1+tPKgFc8IZzigEYwFHx/zpH7fyP6mn2UHrXPCHpQDa9vzH/Gn6QIgDnFd1b4oBVFFFAIZuw611VxSYulOUBG8wcWNtbvMIZJigGI4l1McnHT07k9hWTce9o32tAryJCQQRC8cugHOdUrYJlK4yqaFXVudWAK2pq813YRyjEkaOPR0V/8AiFOSU6MfsPabJbL4dvbwtGCSZGkmLSMfedmZQzk/tEDPYAAVMWXtqOR49mcd2hlDH+64X9asvF/Z1w9lLfZEU+sZeL/42FYlzjbC2k0w6lHxdn/4ya0ThVNMq75PofgXH4LyISwOHXODsVZT3VlO6tv0/UVJ1nHsPt1+wPLjzySEMcnfQNK7dBgHtWjisyQooooAooooAooooAooooDjLnrTfhHsx+uDTtFAISPHxPqaXRRQBRRRQBRRRQBSWXNKooBCt2PWiiXpXKA//9k=">
            <a:hlinkClick r:id="rId3"/>
          </p:cNvPr>
          <p:cNvSpPr>
            <a:spLocks noChangeAspect="1" noChangeArrowheads="1"/>
          </p:cNvSpPr>
          <p:nvPr/>
        </p:nvSpPr>
        <p:spPr bwMode="auto">
          <a:xfrm>
            <a:off x="101600" y="-792163"/>
            <a:ext cx="2571750" cy="1657351"/>
          </a:xfrm>
          <a:prstGeom prst="rect">
            <a:avLst/>
          </a:prstGeom>
          <a:noFill/>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nl-NL"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pic>
        <p:nvPicPr>
          <p:cNvPr id="7" name="Picture 6" descr="http://nationallearning.com.au/wp-content/uploads/2012/03/carrot.jpg"/>
          <p:cNvPicPr>
            <a:picLocks noChangeAspect="1" noChangeArrowheads="1"/>
          </p:cNvPicPr>
          <p:nvPr/>
        </p:nvPicPr>
        <p:blipFill>
          <a:blip r:embed="rId4" cstate="print">
            <a:clrChange>
              <a:clrFrom>
                <a:srgbClr val="FFFFFF"/>
              </a:clrFrom>
              <a:clrTo>
                <a:srgbClr val="FFFFFF">
                  <a:alpha val="0"/>
                </a:srgbClr>
              </a:clrTo>
            </a:clrChange>
          </a:blip>
          <a:srcRect/>
          <a:stretch>
            <a:fillRect/>
          </a:stretch>
        </p:blipFill>
        <p:spPr bwMode="auto">
          <a:xfrm>
            <a:off x="4486276" y="4180963"/>
            <a:ext cx="2571750" cy="1657351"/>
          </a:xfrm>
          <a:prstGeom prst="rect">
            <a:avLst/>
          </a:prstGeom>
          <a:noFill/>
        </p:spPr>
      </p:pic>
      <p:pic>
        <p:nvPicPr>
          <p:cNvPr id="8" name="Picture 8" descr="http://www.blogsmonroe.com/faith/wp-content/uploads/2010/06/donkeymotivation.gif"/>
          <p:cNvPicPr>
            <a:picLocks noChangeAspect="1" noChangeArrowheads="1"/>
          </p:cNvPicPr>
          <p:nvPr/>
        </p:nvPicPr>
        <p:blipFill>
          <a:blip r:embed="rId5" cstate="print"/>
          <a:srcRect/>
          <a:stretch>
            <a:fillRect/>
          </a:stretch>
        </p:blipFill>
        <p:spPr bwMode="auto">
          <a:xfrm flipH="1">
            <a:off x="1385187" y="4271452"/>
            <a:ext cx="2200275" cy="1476375"/>
          </a:xfrm>
          <a:prstGeom prst="rect">
            <a:avLst/>
          </a:prstGeom>
          <a:noFill/>
        </p:spPr>
      </p:pic>
      <p:pic>
        <p:nvPicPr>
          <p:cNvPr id="9" name="Picture 12" descr="http://img.docstoccdn.com/thumb/orig/24462466.png">
            <a:hlinkClick r:id="rId6"/>
          </p:cNvPr>
          <p:cNvPicPr>
            <a:picLocks noChangeAspect="1" noChangeArrowheads="1"/>
          </p:cNvPicPr>
          <p:nvPr/>
        </p:nvPicPr>
        <p:blipFill>
          <a:blip r:embed="rId7" cstate="print">
            <a:clrChange>
              <a:clrFrom>
                <a:srgbClr val="FFFFFF"/>
              </a:clrFrom>
              <a:clrTo>
                <a:srgbClr val="FFFFFF">
                  <a:alpha val="0"/>
                </a:srgbClr>
              </a:clrTo>
            </a:clrChange>
          </a:blip>
          <a:srcRect r="28571"/>
          <a:stretch>
            <a:fillRect/>
          </a:stretch>
        </p:blipFill>
        <p:spPr bwMode="auto">
          <a:xfrm>
            <a:off x="5076056" y="1165315"/>
            <a:ext cx="2160240" cy="2267329"/>
          </a:xfrm>
          <a:prstGeom prst="rect">
            <a:avLst/>
          </a:prstGeom>
          <a:noFill/>
        </p:spPr>
      </p:pic>
    </p:spTree>
    <p:extLst>
      <p:ext uri="{BB962C8B-B14F-4D97-AF65-F5344CB8AC3E}">
        <p14:creationId xmlns:p14="http://schemas.microsoft.com/office/powerpoint/2010/main" val="29428448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5A66589-0B8B-4E29-BF8A-A509D7D0011E}"/>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2" name="Title 1"/>
          <p:cNvSpPr txBox="1">
            <a:spLocks/>
          </p:cNvSpPr>
          <p:nvPr/>
        </p:nvSpPr>
        <p:spPr>
          <a:xfrm>
            <a:off x="1465312" y="274638"/>
            <a:ext cx="7283152" cy="490066"/>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r>
              <a:rPr kumimoji="0" lang="nl-NL" sz="3300" b="0" i="0" u="none" strike="noStrike" kern="1200" cap="none" spc="0" normalizeH="0" baseline="0" noProof="0">
                <a:ln>
                  <a:noFill/>
                </a:ln>
                <a:solidFill>
                  <a:prstClr val="black"/>
                </a:solidFill>
                <a:effectLst/>
                <a:uLnTx/>
                <a:uFillTx/>
                <a:latin typeface="Calibri Light" panose="020F0302020204030204"/>
                <a:ea typeface="+mj-ea"/>
                <a:cs typeface="+mj-cs"/>
              </a:rPr>
              <a:t>The prisoners’ dilemma</a:t>
            </a:r>
            <a:endParaRPr kumimoji="0" lang="nl-NL" sz="3300" b="0" i="0" u="none" strike="noStrike" kern="1200" cap="none" spc="0" normalizeH="0" baseline="0" noProof="0" dirty="0">
              <a:ln>
                <a:noFill/>
              </a:ln>
              <a:solidFill>
                <a:prstClr val="black"/>
              </a:solidFill>
              <a:effectLst/>
              <a:uLnTx/>
              <a:uFillTx/>
              <a:latin typeface="Calibri Light" panose="020F0302020204030204"/>
              <a:ea typeface="+mj-ea"/>
              <a:cs typeface="+mj-cs"/>
            </a:endParaRPr>
          </a:p>
        </p:txBody>
      </p:sp>
      <p:pic>
        <p:nvPicPr>
          <p:cNvPr id="3" name="Picture 2" descr="Prisoner's_Dilemma"/>
          <p:cNvPicPr>
            <a:picLocks noChangeAspect="1" noChangeArrowheads="1"/>
          </p:cNvPicPr>
          <p:nvPr/>
        </p:nvPicPr>
        <p:blipFill>
          <a:blip r:embed="rId4" cstate="print"/>
          <a:srcRect/>
          <a:stretch>
            <a:fillRect/>
          </a:stretch>
        </p:blipFill>
        <p:spPr bwMode="auto">
          <a:xfrm>
            <a:off x="210344" y="899419"/>
            <a:ext cx="4896544" cy="4481584"/>
          </a:xfrm>
          <a:prstGeom prst="rect">
            <a:avLst/>
          </a:prstGeom>
          <a:noFill/>
        </p:spPr>
      </p:pic>
      <p:sp>
        <p:nvSpPr>
          <p:cNvPr id="4" name="Rectangle 144"/>
          <p:cNvSpPr>
            <a:spLocks noChangeArrowheads="1"/>
          </p:cNvSpPr>
          <p:nvPr/>
        </p:nvSpPr>
        <p:spPr bwMode="auto">
          <a:xfrm>
            <a:off x="5202137" y="1052736"/>
            <a:ext cx="3731519" cy="4328267"/>
          </a:xfrm>
          <a:prstGeom prst="rect">
            <a:avLst/>
          </a:prstGeom>
          <a:noFill/>
          <a:ln w="9525">
            <a:noFill/>
            <a:miter lim="800000"/>
            <a:headEnd/>
            <a:tailEnd/>
          </a:ln>
          <a:effectLst/>
        </p:spPr>
        <p:txBody>
          <a:bodyPr/>
          <a:lstStyle/>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Calibri" panose="020F0502020204030204"/>
                <a:ea typeface="+mn-ea"/>
                <a:cs typeface="+mn-cs"/>
              </a:rPr>
              <a:t>Best choice</a:t>
            </a: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 =&gt; both stay silent (= both serve 1 year)</a:t>
            </a:r>
          </a:p>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en-GB" sz="1600" b="1" i="0" u="sng" strike="noStrike" kern="1200" cap="none" spc="0" normalizeH="0" baseline="0" noProof="0" dirty="0">
                <a:ln>
                  <a:noFill/>
                </a:ln>
                <a:solidFill>
                  <a:srgbClr val="990033"/>
                </a:solidFill>
                <a:effectLst/>
                <a:uLnTx/>
                <a:uFillTx/>
                <a:latin typeface="Calibri" panose="020F0502020204030204"/>
                <a:ea typeface="+mn-ea"/>
                <a:cs typeface="+mn-cs"/>
              </a:rPr>
              <a:t>BUT</a:t>
            </a: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 no guarantee that the other one will remain silent!</a:t>
            </a:r>
          </a:p>
          <a:p>
            <a:pPr marL="0" marR="0" lvl="0" indent="0" algn="l" defTabSz="914400" rtl="0" eaLnBrk="1" fontAlgn="auto" latinLnBrk="0" hangingPunct="1">
              <a:lnSpc>
                <a:spcPct val="100000"/>
              </a:lnSpc>
              <a:spcBef>
                <a:spcPct val="20000"/>
              </a:spcBef>
              <a:spcAft>
                <a:spcPts val="0"/>
              </a:spcAft>
              <a:buClrTx/>
              <a:buSzTx/>
              <a:buFontTx/>
              <a:buNone/>
              <a:tabLst/>
              <a:defRPr/>
            </a:pPr>
            <a:endPar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ct val="2000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Calibri" panose="020F0502020204030204"/>
                <a:ea typeface="+mn-ea"/>
                <a:cs typeface="+mn-cs"/>
              </a:rPr>
              <a:t>Actual outcome</a:t>
            </a: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 =&gt; “rational choice” is to betray or ‘cheat’ on companion</a:t>
            </a:r>
          </a:p>
        </p:txBody>
      </p:sp>
    </p:spTree>
    <p:extLst>
      <p:ext uri="{BB962C8B-B14F-4D97-AF65-F5344CB8AC3E}">
        <p14:creationId xmlns:p14="http://schemas.microsoft.com/office/powerpoint/2010/main" val="345709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allAtOnce"/>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3F4EDFE-659B-40B5-90F7-8FFA924866C7}"/>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2" name="Rectangle 3"/>
          <p:cNvSpPr txBox="1">
            <a:spLocks noChangeArrowheads="1"/>
          </p:cNvSpPr>
          <p:nvPr/>
        </p:nvSpPr>
        <p:spPr>
          <a:xfrm>
            <a:off x="1691680" y="1268413"/>
            <a:ext cx="7128792" cy="5184775"/>
          </a:xfrm>
          <a:prstGeom prst="rect">
            <a:avLst/>
          </a:prstGeom>
        </p:spPr>
        <p:txBody>
          <a:bodyPr/>
          <a:lst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a:lstStyle>
          <a:p>
            <a:pPr marL="171450" marR="0" lvl="0" indent="-171450" algn="l" defTabSz="685800" rtl="0" eaLnBrk="1" fontAlgn="auto" latinLnBrk="0" hangingPunct="1">
              <a:lnSpc>
                <a:spcPct val="90000"/>
              </a:lnSpc>
              <a:spcBef>
                <a:spcPts val="750"/>
              </a:spcBef>
              <a:spcAft>
                <a:spcPts val="0"/>
              </a:spcAft>
              <a:buClrTx/>
              <a:buSzTx/>
              <a:buFont typeface="Arial"/>
              <a:buChar char="•"/>
              <a:tabLst/>
              <a:defRPr/>
            </a:pPr>
            <a:r>
              <a:rPr kumimoji="0" lang="en-GB" sz="2100" b="1" i="0" u="none" strike="noStrike" kern="1200" cap="none" spc="0" normalizeH="0" baseline="0" noProof="0">
                <a:ln>
                  <a:noFill/>
                </a:ln>
                <a:solidFill>
                  <a:prstClr val="black"/>
                </a:solidFill>
                <a:effectLst/>
                <a:uLnTx/>
                <a:uFillTx/>
                <a:latin typeface="Calibri" panose="020F0502020204030204"/>
                <a:ea typeface="+mn-ea"/>
                <a:cs typeface="+mn-cs"/>
              </a:rPr>
              <a:t>“Cheater” earns the highest rewards</a:t>
            </a:r>
            <a:r>
              <a:rPr kumimoji="0" lang="en-GB" sz="2100" b="0" i="0" u="none" strike="noStrike" kern="1200" cap="none" spc="0" normalizeH="0" baseline="0" noProof="0">
                <a:ln>
                  <a:noFill/>
                </a:ln>
                <a:solidFill>
                  <a:prstClr val="black"/>
                </a:solidFill>
                <a:effectLst/>
                <a:uLnTx/>
                <a:uFillTx/>
                <a:latin typeface="Calibri" panose="020F0502020204030204"/>
                <a:ea typeface="+mn-ea"/>
                <a:cs typeface="+mn-cs"/>
              </a:rPr>
              <a:t>:</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Scientist A &amp; B each have a dataset</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A shares data, B doesn’t</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B can write papers on combined dataset, A can’t</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a:p>
            <a:pPr marL="171450" marR="0" lvl="0" indent="-171450" algn="l" defTabSz="685800" rtl="0" eaLnBrk="1" fontAlgn="auto" latinLnBrk="0" hangingPunct="1">
              <a:lnSpc>
                <a:spcPct val="90000"/>
              </a:lnSpc>
              <a:spcBef>
                <a:spcPts val="750"/>
              </a:spcBef>
              <a:spcAft>
                <a:spcPts val="0"/>
              </a:spcAft>
              <a:buClrTx/>
              <a:buSzTx/>
              <a:buFont typeface="Arial"/>
              <a:buChar char="•"/>
              <a:tabLst/>
              <a:defRPr/>
            </a:pPr>
            <a:r>
              <a:rPr kumimoji="0" lang="en-GB" sz="2100" b="1" i="0" u="none" strike="noStrike" kern="1200" cap="none" spc="0" normalizeH="0" baseline="0" noProof="0">
                <a:ln>
                  <a:noFill/>
                </a:ln>
                <a:solidFill>
                  <a:prstClr val="black"/>
                </a:solidFill>
                <a:effectLst/>
                <a:uLnTx/>
                <a:uFillTx/>
                <a:latin typeface="Calibri" panose="020F0502020204030204"/>
                <a:ea typeface="+mn-ea"/>
                <a:cs typeface="+mn-cs"/>
              </a:rPr>
              <a:t>How to break the prisoner’s dilemma?</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Building up trust relationships</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Provide in good data policies</a:t>
            </a:r>
          </a:p>
          <a:p>
            <a:pPr marL="514350" marR="0" lvl="1"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800" b="0" i="0" u="none" strike="noStrike" kern="1200" cap="none" spc="0" normalizeH="0" baseline="0" noProof="0">
                <a:ln>
                  <a:noFill/>
                </a:ln>
                <a:solidFill>
                  <a:prstClr val="black"/>
                </a:solidFill>
                <a:effectLst/>
                <a:uLnTx/>
                <a:uFillTx/>
                <a:latin typeface="Calibri" panose="020F0502020204030204"/>
                <a:ea typeface="+mn-ea"/>
                <a:cs typeface="+mn-cs"/>
              </a:rPr>
              <a:t>Increase advantages of data sharing  / data publication</a:t>
            </a:r>
          </a:p>
          <a:p>
            <a:pPr marL="857250" marR="0" lvl="2"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500" b="0" i="0" u="none" strike="noStrike" kern="1200" cap="none" spc="0" normalizeH="0" baseline="0" noProof="0">
                <a:ln>
                  <a:noFill/>
                </a:ln>
                <a:solidFill>
                  <a:prstClr val="black"/>
                </a:solidFill>
                <a:effectLst/>
                <a:uLnTx/>
                <a:uFillTx/>
                <a:latin typeface="Calibri" panose="020F0502020204030204"/>
                <a:ea typeface="+mn-ea"/>
                <a:cs typeface="+mn-cs"/>
              </a:rPr>
              <a:t>Citation of datasets</a:t>
            </a:r>
          </a:p>
          <a:p>
            <a:pPr marL="857250" marR="0" lvl="2" indent="-171450" algn="l" defTabSz="685800" rtl="0" eaLnBrk="1" fontAlgn="auto" latinLnBrk="0" hangingPunct="1">
              <a:lnSpc>
                <a:spcPct val="90000"/>
              </a:lnSpc>
              <a:spcBef>
                <a:spcPts val="375"/>
              </a:spcBef>
              <a:spcAft>
                <a:spcPts val="0"/>
              </a:spcAft>
              <a:buClrTx/>
              <a:buSzTx/>
              <a:buFont typeface="Arial"/>
              <a:buChar char="•"/>
              <a:tabLst/>
              <a:defRPr/>
            </a:pPr>
            <a:r>
              <a:rPr kumimoji="0" lang="en-GB" sz="1500" b="0" i="0" u="none" strike="noStrike" kern="1200" cap="none" spc="0" normalizeH="0" baseline="0" noProof="0">
                <a:ln>
                  <a:noFill/>
                </a:ln>
                <a:solidFill>
                  <a:prstClr val="black"/>
                </a:solidFill>
                <a:effectLst/>
                <a:uLnTx/>
                <a:uFillTx/>
                <a:latin typeface="Calibri" panose="020F0502020204030204"/>
                <a:ea typeface="+mn-ea"/>
                <a:cs typeface="+mn-cs"/>
              </a:rPr>
              <a:t> Co-authorship</a:t>
            </a:r>
          </a:p>
          <a:p>
            <a:pPr marL="857250" marR="0" lvl="2" indent="-171450" algn="l" defTabSz="685800" rtl="0" eaLnBrk="1" fontAlgn="auto" latinLnBrk="0" hangingPunct="1">
              <a:lnSpc>
                <a:spcPct val="90000"/>
              </a:lnSpc>
              <a:spcBef>
                <a:spcPts val="375"/>
              </a:spcBef>
              <a:spcAft>
                <a:spcPts val="0"/>
              </a:spcAft>
              <a:buClrTx/>
              <a:buSzTx/>
              <a:buFont typeface="Arial"/>
              <a:buNone/>
              <a:tabLst/>
              <a:defRPr/>
            </a:pPr>
            <a:endParaRPr kumimoji="0" lang="en-GB" sz="1500" b="0" i="0" u="none" strike="noStrike" kern="1200" cap="none" spc="0" normalizeH="0" baseline="0" noProof="0">
              <a:ln>
                <a:noFill/>
              </a:ln>
              <a:solidFill>
                <a:prstClr val="black"/>
              </a:solidFill>
              <a:effectLst/>
              <a:uLnTx/>
              <a:uFillTx/>
              <a:latin typeface="Calibri" panose="020F0502020204030204"/>
              <a:ea typeface="+mn-ea"/>
              <a:cs typeface="+mn-cs"/>
            </a:endParaRPr>
          </a:p>
          <a:p>
            <a:pPr marL="171450" marR="0" lvl="0" indent="-171450" algn="l" defTabSz="685800" rtl="0" eaLnBrk="1" fontAlgn="auto" latinLnBrk="0" hangingPunct="1">
              <a:lnSpc>
                <a:spcPct val="90000"/>
              </a:lnSpc>
              <a:spcBef>
                <a:spcPts val="750"/>
              </a:spcBef>
              <a:spcAft>
                <a:spcPts val="0"/>
              </a:spcAft>
              <a:buClrTx/>
              <a:buSzTx/>
              <a:buFont typeface="Arial"/>
              <a:buChar char="•"/>
              <a:tabLst/>
              <a:defRPr/>
            </a:pPr>
            <a:r>
              <a:rPr kumimoji="0" lang="en-GB" sz="2100" b="0" i="0" u="none" strike="noStrike" kern="1200" cap="none" spc="0" normalizeH="0" baseline="0" noProof="0">
                <a:ln>
                  <a:noFill/>
                </a:ln>
                <a:solidFill>
                  <a:prstClr val="black"/>
                </a:solidFill>
                <a:effectLst/>
                <a:uLnTx/>
                <a:uFillTx/>
                <a:latin typeface="Calibri" panose="020F0502020204030204"/>
                <a:ea typeface="+mn-ea"/>
                <a:cs typeface="+mn-cs"/>
              </a:rPr>
              <a:t>Data sharing = iterated prisoner’s dilemma</a:t>
            </a:r>
          </a:p>
          <a:p>
            <a:pPr marL="857250" marR="0" lvl="2" indent="-171450" algn="l" defTabSz="685800" rtl="0" eaLnBrk="1" fontAlgn="auto" latinLnBrk="0" hangingPunct="1">
              <a:lnSpc>
                <a:spcPct val="90000"/>
              </a:lnSpc>
              <a:spcBef>
                <a:spcPts val="375"/>
              </a:spcBef>
              <a:spcAft>
                <a:spcPts val="0"/>
              </a:spcAft>
              <a:buClrTx/>
              <a:buSzTx/>
              <a:buFont typeface="Arial"/>
              <a:buChar char="•"/>
              <a:tabLst/>
              <a:defRPr/>
            </a:pPr>
            <a:endParaRPr kumimoji="0" lang="en-GB" sz="15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31515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87647F-7251-493F-92F3-90B012669852}"/>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IOC oceanographic data exchange policy</a:t>
            </a:r>
          </a:p>
        </p:txBody>
      </p:sp>
      <p:sp>
        <p:nvSpPr>
          <p:cNvPr id="2" name="Content Placeholder 1"/>
          <p:cNvSpPr>
            <a:spLocks noGrp="1"/>
          </p:cNvSpPr>
          <p:nvPr>
            <p:ph idx="1"/>
          </p:nvPr>
        </p:nvSpPr>
        <p:spPr>
          <a:xfrm>
            <a:off x="165100" y="2138362"/>
            <a:ext cx="8813800" cy="4351338"/>
          </a:xfrm>
        </p:spPr>
        <p:txBody>
          <a:bodyPr/>
          <a:lstStyle/>
          <a:p>
            <a:pPr marL="0" indent="0">
              <a:buNone/>
            </a:pPr>
            <a:r>
              <a:rPr lang="en-US" dirty="0">
                <a:hlinkClick r:id="rId4"/>
              </a:rPr>
              <a:t>http://www.iode.org/policy</a:t>
            </a:r>
            <a:r>
              <a:rPr lang="en-US" dirty="0"/>
              <a:t> </a:t>
            </a:r>
          </a:p>
          <a:p>
            <a:endParaRPr lang="en-US" dirty="0"/>
          </a:p>
          <a:p>
            <a:r>
              <a:rPr lang="en-US" dirty="0"/>
              <a:t>IOC </a:t>
            </a:r>
            <a:r>
              <a:rPr lang="en-US" dirty="0" err="1"/>
              <a:t>programmes</a:t>
            </a:r>
            <a:r>
              <a:rPr lang="en-US" dirty="0"/>
              <a:t>:</a:t>
            </a:r>
          </a:p>
          <a:p>
            <a:pPr lvl="1"/>
            <a:r>
              <a:rPr lang="en-US" dirty="0"/>
              <a:t>Clause 1: </a:t>
            </a:r>
            <a:r>
              <a:rPr lang="en-US" sz="2000" b="1" dirty="0"/>
              <a:t>Member States shall provide timely, free and unrestricted access to all data, associated metadata and products generated under the auspices of IOC </a:t>
            </a:r>
            <a:r>
              <a:rPr lang="en-US" sz="2000" b="1" dirty="0" err="1"/>
              <a:t>programmes</a:t>
            </a:r>
            <a:endParaRPr lang="en-US" sz="2000" b="1" dirty="0"/>
          </a:p>
          <a:p>
            <a:r>
              <a:rPr lang="en-US" dirty="0"/>
              <a:t>Other </a:t>
            </a:r>
            <a:r>
              <a:rPr lang="en-US" dirty="0" err="1"/>
              <a:t>programmes</a:t>
            </a:r>
            <a:r>
              <a:rPr lang="en-US" dirty="0"/>
              <a:t>:</a:t>
            </a:r>
          </a:p>
          <a:p>
            <a:pPr lvl="1"/>
            <a:r>
              <a:rPr lang="en-US" dirty="0"/>
              <a:t>Clause 2: non IOC </a:t>
            </a:r>
            <a:r>
              <a:rPr lang="en-US" dirty="0" err="1"/>
              <a:t>programmes</a:t>
            </a:r>
            <a:r>
              <a:rPr lang="en-US" dirty="0"/>
              <a:t> are encouraged to apply clause 1</a:t>
            </a:r>
          </a:p>
          <a:p>
            <a:pPr lvl="1"/>
            <a:r>
              <a:rPr lang="en-US" dirty="0"/>
              <a:t>Clause 3: encourage clause 1 and 2 for non-commercial use (research and education)</a:t>
            </a:r>
          </a:p>
          <a:p>
            <a:pPr lvl="1"/>
            <a:r>
              <a:rPr lang="en-US" dirty="0"/>
              <a:t>Clause 4: right to determine the terms, in a manner consistent with </a:t>
            </a:r>
            <a:r>
              <a:rPr lang="en-US" dirty="0" err="1"/>
              <a:t>int</a:t>
            </a:r>
            <a:r>
              <a:rPr lang="en-US" dirty="0"/>
              <a:t> conventions</a:t>
            </a:r>
          </a:p>
          <a:p>
            <a:pPr lvl="1"/>
            <a:r>
              <a:rPr lang="en-US" dirty="0"/>
              <a:t>Clause 5: archive your data in NODCs, etc.</a:t>
            </a:r>
          </a:p>
          <a:p>
            <a:pPr lvl="1"/>
            <a:r>
              <a:rPr lang="en-US" dirty="0"/>
              <a:t>Clause 6: Member States shall build capacity in developing countries</a:t>
            </a:r>
          </a:p>
        </p:txBody>
      </p:sp>
      <p:sp>
        <p:nvSpPr>
          <p:cNvPr id="4" name="Rectangle 3"/>
          <p:cNvSpPr/>
          <p:nvPr/>
        </p:nvSpPr>
        <p:spPr>
          <a:xfrm>
            <a:off x="628650" y="1367135"/>
            <a:ext cx="6026150" cy="36933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Adopted by Resolution IOC-XXII-6 (2003)</a:t>
            </a:r>
          </a:p>
        </p:txBody>
      </p:sp>
    </p:spTree>
    <p:extLst>
      <p:ext uri="{BB962C8B-B14F-4D97-AF65-F5344CB8AC3E}">
        <p14:creationId xmlns:p14="http://schemas.microsoft.com/office/powerpoint/2010/main" val="2407523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39C9B9-538B-47E0-94D9-C25DE13B86FA}"/>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OBIS license?</a:t>
            </a:r>
          </a:p>
        </p:txBody>
      </p:sp>
      <p:sp>
        <p:nvSpPr>
          <p:cNvPr id="2" name="Content Placeholder 1"/>
          <p:cNvSpPr>
            <a:spLocks noGrp="1"/>
          </p:cNvSpPr>
          <p:nvPr>
            <p:ph idx="1"/>
          </p:nvPr>
        </p:nvSpPr>
        <p:spPr/>
        <p:txBody>
          <a:bodyPr>
            <a:normAutofit/>
          </a:bodyPr>
          <a:lstStyle/>
          <a:p>
            <a:r>
              <a:rPr lang="en-US" dirty="0"/>
              <a:t>OBIS </a:t>
            </a:r>
            <a:r>
              <a:rPr lang="en-US" b="1" u="sng" dirty="0">
                <a:solidFill>
                  <a:srgbClr val="FF0000"/>
                </a:solidFill>
              </a:rPr>
              <a:t>does not own </a:t>
            </a:r>
            <a:r>
              <a:rPr lang="en-US" dirty="0"/>
              <a:t>the data (the data providers retain ownership of the data provided), but OBIS has been </a:t>
            </a:r>
            <a:r>
              <a:rPr lang="en-US" b="1" u="sng" dirty="0">
                <a:solidFill>
                  <a:srgbClr val="FF0000"/>
                </a:solidFill>
              </a:rPr>
              <a:t>given the rights to publish/distribute</a:t>
            </a:r>
            <a:r>
              <a:rPr lang="en-US" b="1" dirty="0">
                <a:solidFill>
                  <a:srgbClr val="FF0000"/>
                </a:solidFill>
              </a:rPr>
              <a:t> </a:t>
            </a:r>
            <a:r>
              <a:rPr lang="en-US" dirty="0"/>
              <a:t>the data via its online open-access data portal. </a:t>
            </a:r>
          </a:p>
          <a:p>
            <a:endParaRPr lang="en-US" dirty="0"/>
          </a:p>
          <a:p>
            <a:r>
              <a:rPr lang="en-US" dirty="0"/>
              <a:t>The integrated </a:t>
            </a:r>
            <a:r>
              <a:rPr lang="en-US" b="1" u="sng" dirty="0">
                <a:solidFill>
                  <a:srgbClr val="FF0000"/>
                </a:solidFill>
              </a:rPr>
              <a:t>OBIS database is a new product </a:t>
            </a:r>
            <a:r>
              <a:rPr lang="en-US" dirty="0"/>
              <a:t>created by OBIS, now under the auspices of IOC-UNESCO. This means that </a:t>
            </a:r>
            <a:r>
              <a:rPr lang="en-US" b="1" u="sng" dirty="0">
                <a:solidFill>
                  <a:srgbClr val="FF0000"/>
                </a:solidFill>
              </a:rPr>
              <a:t>clause 1 of the IOC data exchange policy applies</a:t>
            </a:r>
            <a:r>
              <a:rPr lang="en-US" dirty="0"/>
              <a:t>: OBIS shall provide timely, free and unrestricted access to all data, associated metadata and products.</a:t>
            </a:r>
          </a:p>
          <a:p>
            <a:endParaRPr lang="en-US" dirty="0"/>
          </a:p>
        </p:txBody>
      </p:sp>
    </p:spTree>
    <p:extLst>
      <p:ext uri="{BB962C8B-B14F-4D97-AF65-F5344CB8AC3E}">
        <p14:creationId xmlns:p14="http://schemas.microsoft.com/office/powerpoint/2010/main" val="1004133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ACAAACD-9E49-4C56-9DF4-FA8E06603C22}"/>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Dataset</a:t>
            </a:r>
            <a:r>
              <a:rPr lang="en-US" dirty="0">
                <a:solidFill>
                  <a:srgbClr val="FFFFFF"/>
                </a:solidFill>
              </a:rPr>
              <a:t> use constraints</a:t>
            </a:r>
          </a:p>
        </p:txBody>
      </p:sp>
      <p:sp>
        <p:nvSpPr>
          <p:cNvPr id="2" name="Content Placeholder 1"/>
          <p:cNvSpPr>
            <a:spLocks noGrp="1"/>
          </p:cNvSpPr>
          <p:nvPr>
            <p:ph idx="1"/>
          </p:nvPr>
        </p:nvSpPr>
        <p:spPr/>
        <p:txBody>
          <a:bodyPr>
            <a:normAutofit/>
          </a:bodyPr>
          <a:lstStyle/>
          <a:p>
            <a:pPr lvl="0"/>
            <a:r>
              <a:rPr lang="en-US" dirty="0"/>
              <a:t>From no restrictions:</a:t>
            </a:r>
            <a:endParaRPr lang="en-US" sz="2800" dirty="0"/>
          </a:p>
          <a:p>
            <a:pPr lvl="1"/>
            <a:r>
              <a:rPr lang="en-US" sz="2400" dirty="0"/>
              <a:t>No information or just a </a:t>
            </a:r>
            <a:r>
              <a:rPr lang="en-US" sz="2400" dirty="0" err="1"/>
              <a:t>weblink</a:t>
            </a:r>
            <a:r>
              <a:rPr lang="en-US" sz="2400" dirty="0"/>
              <a:t> or disclaimer;</a:t>
            </a:r>
            <a:endParaRPr lang="en-US" sz="2800" dirty="0"/>
          </a:p>
          <a:p>
            <a:pPr lvl="1"/>
            <a:r>
              <a:rPr lang="en-US" sz="2400" dirty="0"/>
              <a:t>Commercially available, to:</a:t>
            </a:r>
            <a:endParaRPr lang="en-US" sz="2800" dirty="0"/>
          </a:p>
          <a:p>
            <a:pPr lvl="0"/>
            <a:r>
              <a:rPr lang="en-US" dirty="0"/>
              <a:t>To more severe restrictions:</a:t>
            </a:r>
            <a:endParaRPr lang="en-US" sz="2800" dirty="0"/>
          </a:p>
          <a:p>
            <a:pPr lvl="1"/>
            <a:r>
              <a:rPr lang="en-US" sz="2400" dirty="0"/>
              <a:t>Freely available if cited (4 levels: record, dataset, OBIS node, OBIS);</a:t>
            </a:r>
            <a:endParaRPr lang="en-US" sz="2800" dirty="0"/>
          </a:p>
          <a:p>
            <a:pPr lvl="1"/>
            <a:r>
              <a:rPr lang="en-US" sz="2400" dirty="0"/>
              <a:t>Include co-authorship in case a substantial amount of the data is used;</a:t>
            </a:r>
            <a:endParaRPr lang="en-US" sz="2800" dirty="0"/>
          </a:p>
          <a:p>
            <a:pPr lvl="1"/>
            <a:r>
              <a:rPr lang="en-US" sz="2400" dirty="0"/>
              <a:t>Do not use without permission;</a:t>
            </a:r>
          </a:p>
          <a:p>
            <a:pPr lvl="1"/>
            <a:r>
              <a:rPr lang="en-US" sz="2400" dirty="0"/>
              <a:t>Do not use for commercial purposes without permission;</a:t>
            </a:r>
            <a:endParaRPr lang="en-US" sz="2800" dirty="0"/>
          </a:p>
          <a:p>
            <a:pPr lvl="1"/>
            <a:r>
              <a:rPr lang="en-US" sz="2400" dirty="0"/>
              <a:t>Do not redistribute to third parties without permission.</a:t>
            </a:r>
            <a:endParaRPr lang="en-US" sz="2800" dirty="0"/>
          </a:p>
          <a:p>
            <a:endParaRPr lang="en-US" dirty="0"/>
          </a:p>
        </p:txBody>
      </p:sp>
      <p:sp>
        <p:nvSpPr>
          <p:cNvPr id="4" name="TextBox 3"/>
          <p:cNvSpPr txBox="1"/>
          <p:nvPr/>
        </p:nvSpPr>
        <p:spPr>
          <a:xfrm>
            <a:off x="742950" y="1228250"/>
            <a:ext cx="532883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panose="020F0502020204030204"/>
                <a:ea typeface="+mn-ea"/>
                <a:cs typeface="+mn-cs"/>
              </a:rPr>
              <a:t>High variety of restrictions on </a:t>
            </a:r>
            <a:r>
              <a:rPr kumimoji="0" lang="en-US" sz="1800" b="0" i="0" u="none" strike="noStrike" kern="1200" cap="none" spc="0" normalizeH="0" baseline="0" noProof="0">
                <a:ln>
                  <a:noFill/>
                </a:ln>
                <a:solidFill>
                  <a:srgbClr val="FF0000"/>
                </a:solidFill>
                <a:effectLst/>
                <a:uLnTx/>
                <a:uFillTx/>
                <a:latin typeface="Calibri" panose="020F0502020204030204"/>
                <a:ea typeface="+mn-ea"/>
                <a:cs typeface="+mn-cs"/>
              </a:rPr>
              <a:t>the use of </a:t>
            </a:r>
            <a:r>
              <a:rPr kumimoji="0" lang="en-US" sz="1800" b="0" i="0" u="none" strike="noStrike" kern="1200" cap="none" spc="0" normalizeH="0" baseline="0" noProof="0" dirty="0">
                <a:ln>
                  <a:noFill/>
                </a:ln>
                <a:solidFill>
                  <a:srgbClr val="FF0000"/>
                </a:solidFill>
                <a:effectLst/>
                <a:uLnTx/>
                <a:uFillTx/>
                <a:latin typeface="Calibri" panose="020F0502020204030204"/>
                <a:ea typeface="+mn-ea"/>
                <a:cs typeface="+mn-cs"/>
              </a:rPr>
              <a:t>OBIS datasets</a:t>
            </a:r>
          </a:p>
        </p:txBody>
      </p:sp>
    </p:spTree>
    <p:extLst>
      <p:ext uri="{BB962C8B-B14F-4D97-AF65-F5344CB8AC3E}">
        <p14:creationId xmlns:p14="http://schemas.microsoft.com/office/powerpoint/2010/main" val="2614038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a:extLst>
              <a:ext uri="{FF2B5EF4-FFF2-40B4-BE49-F238E27FC236}">
                <a16:creationId xmlns:a16="http://schemas.microsoft.com/office/drawing/2014/main" id="{2C1CC797-CD78-4A39-A7ED-04E91D7A7BC2}"/>
              </a:ext>
            </a:extLst>
          </p:cNvPr>
          <p:cNvPicPr>
            <a:picLocks noChangeAspect="1"/>
          </p:cNvPicPr>
          <p:nvPr/>
        </p:nvPicPr>
        <p:blipFill rotWithShape="1">
          <a:blip r:embed="rId2">
            <a:alphaModFix amt="50000"/>
          </a:blip>
          <a:srcRect l="14726" r="14726" b="12504"/>
          <a:stretch/>
        </p:blipFill>
        <p:spPr>
          <a:xfrm>
            <a:off x="0" y="478327"/>
            <a:ext cx="9144000" cy="6379673"/>
          </a:xfrm>
          <a:prstGeom prst="rect">
            <a:avLst/>
          </a:prstGeom>
        </p:spPr>
      </p:pic>
      <p:sp>
        <p:nvSpPr>
          <p:cNvPr id="2" name="Title 1"/>
          <p:cNvSpPr>
            <a:spLocks noGrp="1"/>
          </p:cNvSpPr>
          <p:nvPr>
            <p:ph type="title"/>
          </p:nvPr>
        </p:nvSpPr>
        <p:spPr/>
        <p:txBody>
          <a:bodyPr/>
          <a:lstStyle/>
          <a:p>
            <a:r>
              <a:rPr lang="en-US" b="1" dirty="0"/>
              <a:t>What is IOC?</a:t>
            </a:r>
          </a:p>
        </p:txBody>
      </p:sp>
      <p:sp>
        <p:nvSpPr>
          <p:cNvPr id="3" name="Content Placeholder 2"/>
          <p:cNvSpPr>
            <a:spLocks noGrp="1"/>
          </p:cNvSpPr>
          <p:nvPr>
            <p:ph idx="1"/>
          </p:nvPr>
        </p:nvSpPr>
        <p:spPr>
          <a:xfrm>
            <a:off x="685800" y="1371600"/>
            <a:ext cx="7772400" cy="4495800"/>
          </a:xfrm>
        </p:spPr>
        <p:txBody>
          <a:bodyPr>
            <a:normAutofit lnSpcReduction="10000"/>
          </a:bodyPr>
          <a:lstStyle/>
          <a:p>
            <a:pPr>
              <a:buNone/>
            </a:pPr>
            <a:r>
              <a:rPr lang="en-US" sz="2000" dirty="0"/>
              <a:t>Intergovernmental Oceanographic Commission</a:t>
            </a:r>
          </a:p>
          <a:p>
            <a:pPr>
              <a:buNone/>
            </a:pPr>
            <a:r>
              <a:rPr lang="en-US" sz="2000" dirty="0"/>
              <a:t>of UNESCO is the United Nations body for</a:t>
            </a:r>
          </a:p>
          <a:p>
            <a:pPr lvl="1"/>
            <a:r>
              <a:rPr lang="en-US" dirty="0"/>
              <a:t>ocean science </a:t>
            </a:r>
          </a:p>
          <a:p>
            <a:pPr lvl="1"/>
            <a:r>
              <a:rPr lang="en-US" dirty="0"/>
              <a:t>ocean observatories </a:t>
            </a:r>
          </a:p>
          <a:p>
            <a:pPr lvl="1"/>
            <a:r>
              <a:rPr lang="en-US" dirty="0"/>
              <a:t>ocean data and information exchange </a:t>
            </a:r>
          </a:p>
          <a:p>
            <a:pPr lvl="1"/>
            <a:r>
              <a:rPr lang="en-US" dirty="0"/>
              <a:t>Capacity development and marine technology transfer</a:t>
            </a:r>
          </a:p>
          <a:p>
            <a:pPr lvl="1"/>
            <a:r>
              <a:rPr lang="en-US" dirty="0"/>
              <a:t>and ocean services such as Tsunami warning systems. </a:t>
            </a:r>
          </a:p>
          <a:p>
            <a:endParaRPr lang="en-US" sz="1600" dirty="0"/>
          </a:p>
          <a:p>
            <a:pPr>
              <a:buNone/>
            </a:pPr>
            <a:r>
              <a:rPr lang="en-US" sz="2000" dirty="0"/>
              <a:t>Its mission is…</a:t>
            </a:r>
          </a:p>
          <a:p>
            <a:r>
              <a:rPr lang="en-US" sz="1800" dirty="0"/>
              <a:t>to promote international cooperation and to coordinate </a:t>
            </a:r>
            <a:r>
              <a:rPr lang="en-US" sz="1800" dirty="0" err="1"/>
              <a:t>programmes</a:t>
            </a:r>
            <a:r>
              <a:rPr lang="en-US" sz="1800" dirty="0"/>
              <a:t> in research, services and capacity building to learn more about the nature and resources of the oceans and coastal areas</a:t>
            </a:r>
          </a:p>
          <a:p>
            <a:pPr>
              <a:buNone/>
            </a:pPr>
            <a:r>
              <a:rPr lang="en-US" sz="1600" dirty="0"/>
              <a:t> </a:t>
            </a:r>
          </a:p>
          <a:p>
            <a:r>
              <a:rPr lang="en-US" sz="1800" dirty="0"/>
              <a:t>to apply this knowledge to improved management, sustainable development and protection of the marine environment and the decision making processes of States.</a:t>
            </a:r>
          </a:p>
          <a:p>
            <a:pPr>
              <a:buNone/>
            </a:pPr>
            <a:endParaRPr lang="en-US" sz="1600" dirty="0"/>
          </a:p>
        </p:txBody>
      </p:sp>
      <p:pic>
        <p:nvPicPr>
          <p:cNvPr id="4" name="Picture 3"/>
          <p:cNvPicPr>
            <a:picLocks noChangeAspect="1"/>
          </p:cNvPicPr>
          <p:nvPr/>
        </p:nvPicPr>
        <p:blipFill>
          <a:blip r:embed="rId3"/>
          <a:stretch>
            <a:fillRect/>
          </a:stretch>
        </p:blipFill>
        <p:spPr>
          <a:xfrm>
            <a:off x="6477000" y="304800"/>
            <a:ext cx="2167469" cy="2476128"/>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2B77DE5-D62E-41D6-AFE9-046143C14746}"/>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Implications?</a:t>
            </a:r>
          </a:p>
        </p:txBody>
      </p:sp>
      <p:sp>
        <p:nvSpPr>
          <p:cNvPr id="2" name="Content Placeholder 1"/>
          <p:cNvSpPr>
            <a:spLocks noGrp="1"/>
          </p:cNvSpPr>
          <p:nvPr>
            <p:ph idx="1"/>
          </p:nvPr>
        </p:nvSpPr>
        <p:spPr/>
        <p:txBody>
          <a:bodyPr>
            <a:normAutofit/>
          </a:bodyPr>
          <a:lstStyle/>
          <a:p>
            <a:r>
              <a:rPr lang="en-US" dirty="0"/>
              <a:t>Citations, co-authorship, non-commercial use and explicit permissions…</a:t>
            </a:r>
          </a:p>
          <a:p>
            <a:endParaRPr lang="en-US" dirty="0"/>
          </a:p>
          <a:p>
            <a:r>
              <a:rPr lang="en-US" dirty="0"/>
              <a:t>How can we enforce, control, monitor, police violations? </a:t>
            </a:r>
          </a:p>
          <a:p>
            <a:pPr lvl="1"/>
            <a:r>
              <a:rPr lang="en-US" dirty="0"/>
              <a:t>=&gt;not the responsibility of OBIS</a:t>
            </a:r>
          </a:p>
          <a:p>
            <a:pPr lvl="1"/>
            <a:r>
              <a:rPr lang="en-US" dirty="0"/>
              <a:t>=&gt;aren’t we making it impossible to use data from OBIS?</a:t>
            </a:r>
          </a:p>
          <a:p>
            <a:pPr lvl="1"/>
            <a:r>
              <a:rPr lang="en-US" dirty="0"/>
              <a:t>=&gt;is allowing these restrictions just a way to convince scientists to provide their data? </a:t>
            </a:r>
          </a:p>
          <a:p>
            <a:pPr lvl="1"/>
            <a:endParaRPr lang="en-US" dirty="0"/>
          </a:p>
          <a:p>
            <a:pPr lvl="1"/>
            <a:endParaRPr lang="en-US" dirty="0"/>
          </a:p>
          <a:p>
            <a:endParaRPr lang="en-US" dirty="0"/>
          </a:p>
        </p:txBody>
      </p:sp>
    </p:spTree>
    <p:extLst>
      <p:ext uri="{BB962C8B-B14F-4D97-AF65-F5344CB8AC3E}">
        <p14:creationId xmlns:p14="http://schemas.microsoft.com/office/powerpoint/2010/main" val="3936040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826006-0831-4591-9AE2-818301215222}"/>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Which license should we promote?</a:t>
            </a:r>
          </a:p>
        </p:txBody>
      </p:sp>
      <p:sp>
        <p:nvSpPr>
          <p:cNvPr id="2" name="Content Placeholder 1"/>
          <p:cNvSpPr>
            <a:spLocks noGrp="1"/>
          </p:cNvSpPr>
          <p:nvPr>
            <p:ph idx="1"/>
          </p:nvPr>
        </p:nvSpPr>
        <p:spPr>
          <a:xfrm>
            <a:off x="628650" y="1825625"/>
            <a:ext cx="7886700" cy="4600575"/>
          </a:xfrm>
        </p:spPr>
        <p:txBody>
          <a:bodyPr>
            <a:normAutofit/>
          </a:bodyPr>
          <a:lstStyle/>
          <a:p>
            <a:r>
              <a:rPr lang="en-US" dirty="0"/>
              <a:t>For OBIS, as a data aggregator, it would be a lot easier if the whole community accepts a single, clear and open license that allows maximum use of the datasets. </a:t>
            </a:r>
          </a:p>
          <a:p>
            <a:endParaRPr lang="en-US" dirty="0"/>
          </a:p>
          <a:p>
            <a:r>
              <a:rPr lang="en-US" dirty="0"/>
              <a:t>Creative Commons Zero (CC0) license </a:t>
            </a:r>
          </a:p>
          <a:p>
            <a:pPr lvl="1"/>
            <a:r>
              <a:rPr lang="en-US" dirty="0"/>
              <a:t>With CC0 you waive any copyright you might have over the data(set) and dedicate it to the public domain</a:t>
            </a:r>
          </a:p>
          <a:p>
            <a:pPr lvl="1"/>
            <a:r>
              <a:rPr lang="en-US" dirty="0"/>
              <a:t>Users can copy, use, modify and distribute the data without asking your permission.</a:t>
            </a:r>
          </a:p>
          <a:p>
            <a:pPr lvl="1"/>
            <a:r>
              <a:rPr lang="en-US" dirty="0"/>
              <a:t>You cannot be held liable for any (</a:t>
            </a:r>
            <a:r>
              <a:rPr lang="en-US" dirty="0" err="1"/>
              <a:t>mis</a:t>
            </a:r>
            <a:r>
              <a:rPr lang="en-US" dirty="0"/>
              <a:t>)use of the data either. </a:t>
            </a:r>
          </a:p>
          <a:p>
            <a:endParaRPr lang="en-US" dirty="0"/>
          </a:p>
          <a:p>
            <a:endParaRPr lang="en-US" dirty="0"/>
          </a:p>
        </p:txBody>
      </p:sp>
    </p:spTree>
    <p:extLst>
      <p:ext uri="{BB962C8B-B14F-4D97-AF65-F5344CB8AC3E}">
        <p14:creationId xmlns:p14="http://schemas.microsoft.com/office/powerpoint/2010/main" val="123359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8AA2D1-90BA-4327-A7A0-8AC313EE8DEA}"/>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Which license should we promote?</a:t>
            </a:r>
          </a:p>
        </p:txBody>
      </p:sp>
      <p:sp>
        <p:nvSpPr>
          <p:cNvPr id="2" name="Content Placeholder 1"/>
          <p:cNvSpPr>
            <a:spLocks noGrp="1"/>
          </p:cNvSpPr>
          <p:nvPr>
            <p:ph idx="1"/>
          </p:nvPr>
        </p:nvSpPr>
        <p:spPr/>
        <p:txBody>
          <a:bodyPr/>
          <a:lstStyle/>
          <a:p>
            <a:pPr marL="0" indent="0">
              <a:buNone/>
            </a:pPr>
            <a:r>
              <a:rPr lang="en-US" b="1" dirty="0"/>
              <a:t>What about attribution?</a:t>
            </a:r>
            <a:endParaRPr lang="en-US" dirty="0"/>
          </a:p>
          <a:p>
            <a:r>
              <a:rPr lang="en-US" dirty="0"/>
              <a:t>Although CC0 doesn’t legally require data users to cite the source, it does not take away the moral responsibility to give attribution, as is common in scientific research.</a:t>
            </a:r>
          </a:p>
          <a:p>
            <a:endParaRPr lang="en-US" dirty="0"/>
          </a:p>
          <a:p>
            <a:pPr marL="0" indent="0">
              <a:buNone/>
            </a:pPr>
            <a:r>
              <a:rPr lang="en-US" b="1" dirty="0">
                <a:solidFill>
                  <a:srgbClr val="FF0000"/>
                </a:solidFill>
              </a:rPr>
              <a:t>There is no license attached to scientific papers that says you have to cite the paper when used, but it is common practice in science. </a:t>
            </a:r>
          </a:p>
        </p:txBody>
      </p:sp>
    </p:spTree>
    <p:extLst>
      <p:ext uri="{BB962C8B-B14F-4D97-AF65-F5344CB8AC3E}">
        <p14:creationId xmlns:p14="http://schemas.microsoft.com/office/powerpoint/2010/main" val="175711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69466A-34F3-45FB-9CCC-3096CB3D5898}"/>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b="1" dirty="0"/>
              <a:t>What license for the OBIS database?</a:t>
            </a:r>
          </a:p>
        </p:txBody>
      </p:sp>
      <p:sp>
        <p:nvSpPr>
          <p:cNvPr id="2" name="Content Placeholder 1"/>
          <p:cNvSpPr>
            <a:spLocks noGrp="1"/>
          </p:cNvSpPr>
          <p:nvPr>
            <p:ph idx="1"/>
          </p:nvPr>
        </p:nvSpPr>
        <p:spPr>
          <a:xfrm>
            <a:off x="628650" y="1253331"/>
            <a:ext cx="7886700" cy="4351338"/>
          </a:xfrm>
        </p:spPr>
        <p:txBody>
          <a:bodyPr/>
          <a:lstStyle/>
          <a:p>
            <a:pPr marL="0" indent="0">
              <a:buNone/>
            </a:pPr>
            <a:endParaRPr lang="en-US" b="1" dirty="0"/>
          </a:p>
          <a:p>
            <a:pPr marL="0" indent="0">
              <a:buNone/>
            </a:pPr>
            <a:r>
              <a:rPr lang="en-US" b="1" dirty="0"/>
              <a:t>The OBIS database, and any products are published under the Creative Commons Zero (CC0) license.</a:t>
            </a:r>
          </a:p>
          <a:p>
            <a:pPr marL="0" indent="0">
              <a:buNone/>
            </a:pPr>
            <a:endParaRPr lang="en-US" b="1" dirty="0"/>
          </a:p>
          <a:p>
            <a:pPr marL="0" indent="0">
              <a:buNone/>
            </a:pPr>
            <a:r>
              <a:rPr lang="en-US" b="1" dirty="0">
                <a:solidFill>
                  <a:srgbClr val="FF0000"/>
                </a:solidFill>
              </a:rPr>
              <a:t>Promote fair use</a:t>
            </a:r>
            <a:r>
              <a:rPr lang="mr-IN" b="1" dirty="0">
                <a:solidFill>
                  <a:srgbClr val="FF0000"/>
                </a:solidFill>
              </a:rPr>
              <a:t>…</a:t>
            </a:r>
            <a:endParaRPr lang="en-US" b="1" dirty="0">
              <a:solidFill>
                <a:srgbClr val="FF0000"/>
              </a:solidFill>
            </a:endParaRPr>
          </a:p>
          <a:p>
            <a:r>
              <a:rPr lang="en-US" dirty="0"/>
              <a:t>Encourage people to build applications using the data access </a:t>
            </a:r>
            <a:r>
              <a:rPr lang="en-US" dirty="0" err="1"/>
              <a:t>webservices</a:t>
            </a:r>
            <a:r>
              <a:rPr lang="en-US" dirty="0"/>
              <a:t>, rather than maintaining a copy of OBIS</a:t>
            </a:r>
          </a:p>
          <a:p>
            <a:r>
              <a:rPr lang="en-US" dirty="0"/>
              <a:t>Respect the data providers, and provide helpful feedback on data quality.</a:t>
            </a:r>
          </a:p>
          <a:p>
            <a:r>
              <a:rPr lang="en-US" dirty="0"/>
              <a:t>When you are both a data user and a data custodian yourself, you should also publish your data to OBIS</a:t>
            </a:r>
          </a:p>
          <a:p>
            <a:r>
              <a:rPr lang="en-US" dirty="0"/>
              <a:t>Consider sponsoring or partnering with OBIS and its OBIS nodes</a:t>
            </a:r>
          </a:p>
          <a:p>
            <a:pPr marL="0" indent="0">
              <a:buNone/>
            </a:pPr>
            <a:endParaRPr lang="en-US" dirty="0"/>
          </a:p>
        </p:txBody>
      </p:sp>
    </p:spTree>
    <p:extLst>
      <p:ext uri="{BB962C8B-B14F-4D97-AF65-F5344CB8AC3E}">
        <p14:creationId xmlns:p14="http://schemas.microsoft.com/office/powerpoint/2010/main" val="1908834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AAA7CDE-1C6B-4C84-B436-5655CF5FACC0}"/>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3" name="Title 2"/>
          <p:cNvSpPr>
            <a:spLocks noGrp="1"/>
          </p:cNvSpPr>
          <p:nvPr>
            <p:ph type="title"/>
          </p:nvPr>
        </p:nvSpPr>
        <p:spPr/>
        <p:txBody>
          <a:bodyPr/>
          <a:lstStyle/>
          <a:p>
            <a:r>
              <a:rPr lang="en-US" dirty="0"/>
              <a:t>Good advice: Develop a Data Policy in your institution</a:t>
            </a:r>
          </a:p>
        </p:txBody>
      </p:sp>
      <p:sp>
        <p:nvSpPr>
          <p:cNvPr id="2" name="Content Placeholder 1"/>
          <p:cNvSpPr>
            <a:spLocks noGrp="1"/>
          </p:cNvSpPr>
          <p:nvPr>
            <p:ph idx="1"/>
          </p:nvPr>
        </p:nvSpPr>
        <p:spPr/>
        <p:txBody>
          <a:bodyPr>
            <a:normAutofit/>
          </a:bodyPr>
          <a:lstStyle/>
          <a:p>
            <a:pPr marL="0" indent="0">
              <a:buNone/>
            </a:pPr>
            <a:r>
              <a:rPr lang="en-US" dirty="0"/>
              <a:t>A data policy should contain:</a:t>
            </a:r>
          </a:p>
          <a:p>
            <a:r>
              <a:rPr lang="en-US" dirty="0"/>
              <a:t>Identify the data </a:t>
            </a:r>
            <a:r>
              <a:rPr lang="en-US"/>
              <a:t>use license, preferably </a:t>
            </a:r>
            <a:r>
              <a:rPr lang="en-US" dirty="0"/>
              <a:t>based on </a:t>
            </a:r>
            <a:r>
              <a:rPr lang="en-US"/>
              <a:t>Open-access principles (you </a:t>
            </a:r>
            <a:r>
              <a:rPr lang="en-US" dirty="0"/>
              <a:t>can refer to the IOC data policy)</a:t>
            </a:r>
          </a:p>
          <a:p>
            <a:r>
              <a:rPr lang="en-US" dirty="0"/>
              <a:t>Describe fair use</a:t>
            </a:r>
          </a:p>
          <a:p>
            <a:r>
              <a:rPr lang="en-US" dirty="0"/>
              <a:t>Describe your needs </a:t>
            </a:r>
          </a:p>
          <a:p>
            <a:r>
              <a:rPr lang="en-US" dirty="0"/>
              <a:t>Describe data ownership</a:t>
            </a:r>
          </a:p>
          <a:p>
            <a:r>
              <a:rPr lang="en-US" dirty="0"/>
              <a:t>Provide disclaimer</a:t>
            </a:r>
          </a:p>
          <a:p>
            <a:r>
              <a:rPr lang="en-US" dirty="0"/>
              <a:t>Provide citation guidelines</a:t>
            </a:r>
          </a:p>
          <a:p>
            <a:endParaRPr lang="en-US" dirty="0"/>
          </a:p>
          <a:p>
            <a:endParaRPr lang="en-US" dirty="0"/>
          </a:p>
        </p:txBody>
      </p:sp>
    </p:spTree>
    <p:extLst>
      <p:ext uri="{BB962C8B-B14F-4D97-AF65-F5344CB8AC3E}">
        <p14:creationId xmlns:p14="http://schemas.microsoft.com/office/powerpoint/2010/main" val="4088562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04F4CF1-38A2-4B03-A23B-00E322C88295}"/>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2" name="Rectangle 1"/>
          <p:cNvSpPr/>
          <p:nvPr/>
        </p:nvSpPr>
        <p:spPr>
          <a:xfrm>
            <a:off x="520700" y="1181100"/>
            <a:ext cx="8013700" cy="3539430"/>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rPr>
              <a:t>“Advice to a Young Investigator” (1897):.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rPr>
              <a:t>“A scholar's positive contribution is measured by the sum of the original data that he contributes. Hypotheses come and go but data remain.”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endParaRP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rPr>
              <a:t>Santiago Ramón y </a:t>
            </a:r>
            <a:r>
              <a:rPr kumimoji="0" lang="en-US" sz="3200" b="0" i="0" u="none" strike="noStrike" kern="1200" cap="none" spc="0" normalizeH="0" baseline="0" noProof="0" dirty="0" err="1">
                <a:ln>
                  <a:noFill/>
                </a:ln>
                <a:solidFill>
                  <a:prstClr val="black"/>
                </a:solidFill>
                <a:effectLst/>
                <a:uLnTx/>
                <a:uFillTx/>
                <a:latin typeface="Bodoni 72 Smallcaps Book" charset="0"/>
                <a:ea typeface="Bodoni 72 Smallcaps Book" charset="0"/>
                <a:cs typeface="Bodoni 72 Smallcaps Book" charset="0"/>
              </a:rPr>
              <a:t>Cajal</a:t>
            </a:r>
            <a:r>
              <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rPr>
              <a:t> </a:t>
            </a:r>
          </a:p>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black"/>
                </a:solidFill>
                <a:effectLst/>
                <a:uLnTx/>
                <a:uFillTx/>
                <a:latin typeface="Bodoni 72 Smallcaps Book" charset="0"/>
                <a:ea typeface="Bodoni 72 Smallcaps Book" charset="0"/>
                <a:cs typeface="Bodoni 72 Smallcaps Book" charset="0"/>
              </a:rPr>
              <a:t>(Nobel Prize winner in 1906) </a:t>
            </a:r>
          </a:p>
        </p:txBody>
      </p:sp>
    </p:spTree>
    <p:extLst>
      <p:ext uri="{BB962C8B-B14F-4D97-AF65-F5344CB8AC3E}">
        <p14:creationId xmlns:p14="http://schemas.microsoft.com/office/powerpoint/2010/main" val="41756540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8909" y="2459693"/>
            <a:ext cx="2842491" cy="1691282"/>
          </a:xfrm>
          <a:prstGeom prst="rect">
            <a:avLst/>
          </a:prstGeom>
        </p:spPr>
      </p:pic>
      <p:sp>
        <p:nvSpPr>
          <p:cNvPr id="14" name="Freeform 3">
            <a:extLst>
              <a:ext uri="{FF2B5EF4-FFF2-40B4-BE49-F238E27FC236}">
                <a16:creationId xmlns:a16="http://schemas.microsoft.com/office/drawing/2014/main" id="{97FCB4AC-74E0-4CC3-95D6-E6158D6ECE7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56891"/>
            <a:ext cx="7101526" cy="5143859"/>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tx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eaLnBrk="1" fontAlgn="auto" hangingPunct="1">
              <a:spcBef>
                <a:spcPts val="0"/>
              </a:spcBef>
              <a:spcAft>
                <a:spcPts val="0"/>
              </a:spcAft>
            </a:pPr>
            <a:endParaRPr lang="en-US" sz="1350">
              <a:solidFill>
                <a:prstClr val="white"/>
              </a:solidFill>
              <a:latin typeface="Calibri" panose="020F0502020204030204"/>
            </a:endParaRPr>
          </a:p>
        </p:txBody>
      </p:sp>
      <p:sp>
        <p:nvSpPr>
          <p:cNvPr id="16" name="Freeform 4">
            <a:extLst>
              <a:ext uri="{FF2B5EF4-FFF2-40B4-BE49-F238E27FC236}">
                <a16:creationId xmlns:a16="http://schemas.microsoft.com/office/drawing/2014/main" id="{5C4527E1-0008-421A-B31C-AEA4C2A6A7A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856891"/>
            <a:ext cx="6058539" cy="5143859"/>
          </a:xfrm>
          <a:custGeom>
            <a:avLst/>
            <a:gdLst>
              <a:gd name="connsiteX0" fmla="*/ 0 w 8078052"/>
              <a:gd name="connsiteY0" fmla="*/ 0 h 6858478"/>
              <a:gd name="connsiteX1" fmla="*/ 3829872 w 8078052"/>
              <a:gd name="connsiteY1" fmla="*/ 0 h 6858478"/>
              <a:gd name="connsiteX2" fmla="*/ 4896100 w 8078052"/>
              <a:gd name="connsiteY2" fmla="*/ 0 h 6858478"/>
              <a:gd name="connsiteX3" fmla="*/ 4901677 w 8078052"/>
              <a:gd name="connsiteY3" fmla="*/ 0 h 6858478"/>
              <a:gd name="connsiteX4" fmla="*/ 8078052 w 8078052"/>
              <a:gd name="connsiteY4" fmla="*/ 6858478 h 6858478"/>
              <a:gd name="connsiteX5" fmla="*/ 653497 w 8078052"/>
              <a:gd name="connsiteY5" fmla="*/ 6858478 h 6858478"/>
              <a:gd name="connsiteX6" fmla="*/ 653757 w 8078052"/>
              <a:gd name="connsiteY6" fmla="*/ 6857916 h 6858478"/>
              <a:gd name="connsiteX7" fmla="*/ 0 w 8078052"/>
              <a:gd name="connsiteY7" fmla="*/ 6857916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2" h="6858478">
                <a:moveTo>
                  <a:pt x="0" y="0"/>
                </a:moveTo>
                <a:lnTo>
                  <a:pt x="3829872" y="0"/>
                </a:lnTo>
                <a:lnTo>
                  <a:pt x="4896100" y="0"/>
                </a:lnTo>
                <a:lnTo>
                  <a:pt x="4901677" y="0"/>
                </a:lnTo>
                <a:lnTo>
                  <a:pt x="8078052" y="6858478"/>
                </a:lnTo>
                <a:lnTo>
                  <a:pt x="653497" y="6858478"/>
                </a:lnTo>
                <a:lnTo>
                  <a:pt x="653757" y="6857916"/>
                </a:lnTo>
                <a:lnTo>
                  <a:pt x="0" y="6857916"/>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eaLnBrk="1" fontAlgn="auto" hangingPunct="1">
              <a:spcBef>
                <a:spcPts val="0"/>
              </a:spcBef>
              <a:spcAft>
                <a:spcPts val="0"/>
              </a:spcAft>
            </a:pPr>
            <a:endParaRPr lang="en-US" sz="1350">
              <a:solidFill>
                <a:prstClr val="white"/>
              </a:solidFill>
              <a:latin typeface="Calibri" panose="020F0502020204030204"/>
            </a:endParaRPr>
          </a:p>
        </p:txBody>
      </p:sp>
      <p:pic>
        <p:nvPicPr>
          <p:cNvPr id="4" name="Picture 3"/>
          <p:cNvPicPr>
            <a:picLocks noChangeAspect="1"/>
          </p:cNvPicPr>
          <p:nvPr/>
        </p:nvPicPr>
        <p:blipFill rotWithShape="1">
          <a:blip r:embed="rId4">
            <a:lum bright="70000" contrast="-70000"/>
            <a:extLst>
              <a:ext uri="{28A0092B-C50C-407E-A947-70E740481C1C}">
                <a14:useLocalDpi xmlns:a14="http://schemas.microsoft.com/office/drawing/2010/main" val="0"/>
              </a:ext>
            </a:extLst>
          </a:blip>
          <a:srcRect b="30726"/>
          <a:stretch/>
        </p:blipFill>
        <p:spPr>
          <a:xfrm>
            <a:off x="8393634" y="5703628"/>
            <a:ext cx="568525" cy="226092"/>
          </a:xfrm>
          <a:prstGeom prst="rect">
            <a:avLst/>
          </a:prstGeom>
        </p:spPr>
      </p:pic>
      <p:sp>
        <p:nvSpPr>
          <p:cNvPr id="2" name="Title 1"/>
          <p:cNvSpPr>
            <a:spLocks noGrp="1"/>
          </p:cNvSpPr>
          <p:nvPr>
            <p:ph type="ctrTitle"/>
          </p:nvPr>
        </p:nvSpPr>
        <p:spPr>
          <a:xfrm>
            <a:off x="603504" y="2807494"/>
            <a:ext cx="3711321" cy="1988400"/>
          </a:xfrm>
        </p:spPr>
        <p:txBody>
          <a:bodyPr anchor="t">
            <a:normAutofit/>
          </a:bodyPr>
          <a:lstStyle/>
          <a:p>
            <a:pPr algn="l"/>
            <a:r>
              <a:rPr lang="en-US" sz="4050" b="1">
                <a:solidFill>
                  <a:schemeClr val="bg1"/>
                </a:solidFill>
              </a:rPr>
              <a:t>OBIS metadata standards</a:t>
            </a:r>
            <a:br>
              <a:rPr lang="en-US" sz="4050" b="1">
                <a:solidFill>
                  <a:schemeClr val="bg1"/>
                </a:solidFill>
              </a:rPr>
            </a:br>
            <a:endParaRPr lang="en-US" sz="4050" b="1">
              <a:solidFill>
                <a:schemeClr val="bg1"/>
              </a:solidFill>
            </a:endParaRPr>
          </a:p>
        </p:txBody>
      </p:sp>
    </p:spTree>
    <p:extLst>
      <p:ext uri="{BB962C8B-B14F-4D97-AF65-F5344CB8AC3E}">
        <p14:creationId xmlns:p14="http://schemas.microsoft.com/office/powerpoint/2010/main" val="23456178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Metadata standards</a:t>
            </a:r>
          </a:p>
        </p:txBody>
      </p:sp>
      <p:sp>
        <p:nvSpPr>
          <p:cNvPr id="3" name="Rectangle 2"/>
          <p:cNvSpPr/>
          <p:nvPr/>
        </p:nvSpPr>
        <p:spPr>
          <a:xfrm>
            <a:off x="628650" y="2111515"/>
            <a:ext cx="7543800" cy="1477328"/>
          </a:xfrm>
          <a:prstGeom prst="rect">
            <a:avLst/>
          </a:prstGeom>
        </p:spPr>
        <p:txBody>
          <a:bodyPr wrap="square">
            <a:spAutoFit/>
          </a:bodyPr>
          <a:lstStyle/>
          <a:p>
            <a:pPr defTabSz="685800" eaLnBrk="1" fontAlgn="auto" hangingPunct="1">
              <a:spcBef>
                <a:spcPts val="0"/>
              </a:spcBef>
              <a:spcAft>
                <a:spcPts val="0"/>
              </a:spcAft>
            </a:pPr>
            <a:r>
              <a:rPr lang="en-US" sz="1800" dirty="0">
                <a:solidFill>
                  <a:prstClr val="black"/>
                </a:solidFill>
                <a:latin typeface="Calibri" panose="020F0502020204030204"/>
                <a:ea typeface="+mn-ea"/>
                <a:cs typeface="+mn-cs"/>
              </a:rPr>
              <a:t>OBIS (and GBIF) uses the Ecological Metadata Language (EML), in more particularly the GBIF EML profile (version 1.1), as its metadata standard.</a:t>
            </a:r>
          </a:p>
          <a:p>
            <a:pPr defTabSz="685800" eaLnBrk="1" fontAlgn="auto" hangingPunct="1">
              <a:spcBef>
                <a:spcPts val="0"/>
              </a:spcBef>
              <a:spcAft>
                <a:spcPts val="0"/>
              </a:spcAft>
            </a:pPr>
            <a:endParaRPr lang="en-US" sz="1800" dirty="0">
              <a:solidFill>
                <a:prstClr val="black"/>
              </a:solidFill>
              <a:latin typeface="Calibri" panose="020F0502020204030204"/>
              <a:ea typeface="+mn-ea"/>
              <a:cs typeface="+mn-cs"/>
            </a:endParaRPr>
          </a:p>
          <a:p>
            <a:pPr defTabSz="685800" eaLnBrk="1" fontAlgn="auto" hangingPunct="1">
              <a:spcBef>
                <a:spcPts val="0"/>
              </a:spcBef>
              <a:spcAft>
                <a:spcPts val="0"/>
              </a:spcAft>
            </a:pPr>
            <a:r>
              <a:rPr lang="en-US" sz="1800" dirty="0">
                <a:solidFill>
                  <a:prstClr val="black"/>
                </a:solidFill>
                <a:latin typeface="Calibri" panose="020F0502020204030204"/>
                <a:ea typeface="+mn-ea"/>
                <a:cs typeface="+mn-cs"/>
              </a:rPr>
              <a:t>The Integrated Publishing Toolkit (IPT) developed by GBIF provides an online interface to manually fill in the EML terms.</a:t>
            </a:r>
          </a:p>
        </p:txBody>
      </p:sp>
      <p:sp>
        <p:nvSpPr>
          <p:cNvPr id="7" name="Rectangle 6"/>
          <p:cNvSpPr/>
          <p:nvPr/>
        </p:nvSpPr>
        <p:spPr>
          <a:xfrm>
            <a:off x="3513222" y="5256201"/>
            <a:ext cx="5622373" cy="461665"/>
          </a:xfrm>
          <a:prstGeom prst="rect">
            <a:avLst/>
          </a:prstGeom>
        </p:spPr>
        <p:txBody>
          <a:bodyPr wrap="none">
            <a:spAutoFit/>
          </a:bodyPr>
          <a:lstStyle/>
          <a:p>
            <a:pPr defTabSz="685800" eaLnBrk="1" fontAlgn="auto" hangingPunct="1">
              <a:spcBef>
                <a:spcPts val="0"/>
              </a:spcBef>
              <a:spcAft>
                <a:spcPts val="0"/>
              </a:spcAft>
            </a:pPr>
            <a:r>
              <a:rPr lang="en-US" dirty="0">
                <a:solidFill>
                  <a:srgbClr val="4472C4"/>
                </a:solidFill>
                <a:latin typeface="Calibri" panose="020F0502020204030204"/>
                <a:ea typeface="+mn-ea"/>
                <a:cs typeface="+mn-cs"/>
              </a:rPr>
              <a:t>OBIS Manual: https://</a:t>
            </a:r>
            <a:r>
              <a:rPr lang="en-US" dirty="0" err="1">
                <a:solidFill>
                  <a:srgbClr val="4472C4"/>
                </a:solidFill>
                <a:latin typeface="Calibri" panose="020F0502020204030204"/>
                <a:ea typeface="+mn-ea"/>
                <a:cs typeface="+mn-cs"/>
              </a:rPr>
              <a:t>obis.org</a:t>
            </a:r>
            <a:r>
              <a:rPr lang="en-US" dirty="0">
                <a:solidFill>
                  <a:srgbClr val="4472C4"/>
                </a:solidFill>
                <a:latin typeface="Calibri" panose="020F0502020204030204"/>
                <a:ea typeface="+mn-ea"/>
                <a:cs typeface="+mn-cs"/>
              </a:rPr>
              <a:t>/manual/</a:t>
            </a:r>
            <a:r>
              <a:rPr lang="en-US" dirty="0" err="1">
                <a:solidFill>
                  <a:srgbClr val="4472C4"/>
                </a:solidFill>
                <a:latin typeface="Calibri" panose="020F0502020204030204"/>
                <a:ea typeface="+mn-ea"/>
                <a:cs typeface="+mn-cs"/>
              </a:rPr>
              <a:t>eml</a:t>
            </a:r>
            <a:r>
              <a:rPr lang="en-US" dirty="0">
                <a:solidFill>
                  <a:srgbClr val="4472C4"/>
                </a:solidFill>
                <a:latin typeface="Calibri" panose="020F0502020204030204"/>
                <a:ea typeface="+mn-ea"/>
                <a:cs typeface="+mn-cs"/>
              </a:rPr>
              <a:t>/</a:t>
            </a:r>
          </a:p>
        </p:txBody>
      </p:sp>
    </p:spTree>
    <p:extLst>
      <p:ext uri="{BB962C8B-B14F-4D97-AF65-F5344CB8AC3E}">
        <p14:creationId xmlns:p14="http://schemas.microsoft.com/office/powerpoint/2010/main" val="35309262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Metadata standards</a:t>
            </a:r>
          </a:p>
        </p:txBody>
      </p:sp>
      <p:sp>
        <p:nvSpPr>
          <p:cNvPr id="4" name="Rectangle 3"/>
          <p:cNvSpPr/>
          <p:nvPr/>
        </p:nvSpPr>
        <p:spPr>
          <a:xfrm>
            <a:off x="2439703" y="2890128"/>
            <a:ext cx="2084171" cy="369332"/>
          </a:xfrm>
          <a:prstGeom prst="rect">
            <a:avLst/>
          </a:prstGeom>
        </p:spPr>
        <p:txBody>
          <a:bodyPr wrap="square">
            <a:spAutoFit/>
          </a:bodyPr>
          <a:lstStyle/>
          <a:p>
            <a:pPr defTabSz="685800" eaLnBrk="1" fontAlgn="auto" hangingPunct="1">
              <a:spcBef>
                <a:spcPts val="0"/>
              </a:spcBef>
              <a:spcAft>
                <a:spcPts val="0"/>
              </a:spcAft>
            </a:pPr>
            <a:r>
              <a:rPr lang="en-US" sz="1800" b="1">
                <a:solidFill>
                  <a:srgbClr val="FF0000"/>
                </a:solidFill>
                <a:latin typeface="Calibri" panose="020F0502020204030204"/>
                <a:ea typeface="+mn-ea"/>
                <a:cs typeface="+mn-cs"/>
              </a:rPr>
              <a:t>Required by OBIS</a:t>
            </a:r>
            <a:endParaRPr lang="en-US" sz="1800" b="1" dirty="0">
              <a:solidFill>
                <a:srgbClr val="FF0000"/>
              </a:solidFill>
              <a:latin typeface="Calibri" panose="020F0502020204030204"/>
              <a:ea typeface="+mn-ea"/>
              <a:cs typeface="+mn-cs"/>
            </a:endParaRPr>
          </a:p>
        </p:txBody>
      </p:sp>
      <p:sp>
        <p:nvSpPr>
          <p:cNvPr id="5" name="Rectangle 4"/>
          <p:cNvSpPr/>
          <p:nvPr/>
        </p:nvSpPr>
        <p:spPr>
          <a:xfrm>
            <a:off x="628650" y="2034456"/>
            <a:ext cx="7612380" cy="3693319"/>
          </a:xfrm>
          <a:prstGeom prst="rect">
            <a:avLst/>
          </a:prstGeom>
        </p:spPr>
        <p:txBody>
          <a:bodyPr wrap="square">
            <a:spAutoFit/>
          </a:bodyPr>
          <a:lstStyle/>
          <a:p>
            <a:pPr defTabSz="685800" eaLnBrk="1" fontAlgn="auto" hangingPunct="1">
              <a:spcBef>
                <a:spcPts val="0"/>
              </a:spcBef>
              <a:spcAft>
                <a:spcPts val="0"/>
              </a:spcAft>
            </a:pPr>
            <a:r>
              <a:rPr lang="en-US" sz="1800" dirty="0">
                <a:solidFill>
                  <a:prstClr val="black"/>
                </a:solidFill>
                <a:latin typeface="Calibri" panose="020F0502020204030204"/>
                <a:ea typeface="+mn-ea"/>
                <a:cs typeface="+mn-cs"/>
              </a:rPr>
              <a:t>EML TERMS </a:t>
            </a:r>
          </a:p>
          <a:p>
            <a:pPr marL="214313" indent="-214313" defTabSz="685800" eaLnBrk="1" fontAlgn="auto" hangingPunct="1">
              <a:spcBef>
                <a:spcPts val="0"/>
              </a:spcBef>
              <a:spcAft>
                <a:spcPts val="0"/>
              </a:spcAft>
              <a:buFont typeface=".AppleSystemUIFont" charset="-120"/>
              <a:buChar char="-"/>
            </a:pPr>
            <a:endParaRPr lang="en-US" sz="1800" dirty="0">
              <a:solidFill>
                <a:prstClr val="black"/>
              </a:solidFill>
              <a:latin typeface="Calibri" panose="020F0502020204030204"/>
              <a:ea typeface="+mn-ea"/>
              <a:cs typeface="+mn-cs"/>
            </a:endParaRPr>
          </a:p>
          <a:p>
            <a:pPr marL="214313" indent="-214313" defTabSz="685800" eaLnBrk="1" fontAlgn="auto" hangingPunct="1">
              <a:spcBef>
                <a:spcPts val="0"/>
              </a:spcBef>
              <a:spcAft>
                <a:spcPts val="0"/>
              </a:spcAft>
              <a:buFont typeface=".AppleSystemUIFont" charset="-120"/>
              <a:buChar char="-"/>
            </a:pPr>
            <a:r>
              <a:rPr lang="en-US" sz="1800" dirty="0">
                <a:solidFill>
                  <a:srgbClr val="FF0000"/>
                </a:solidFill>
                <a:latin typeface="Calibri" panose="020F0502020204030204"/>
                <a:ea typeface="+mn-ea"/>
                <a:cs typeface="+mn-cs"/>
              </a:rPr>
              <a:t>Title</a:t>
            </a:r>
          </a:p>
          <a:p>
            <a:pPr marL="214313" indent="-214313" defTabSz="685800" eaLnBrk="1" fontAlgn="auto" hangingPunct="1">
              <a:spcBef>
                <a:spcPts val="0"/>
              </a:spcBef>
              <a:spcAft>
                <a:spcPts val="0"/>
              </a:spcAft>
              <a:buFont typeface=".AppleSystemUIFont" charset="-120"/>
              <a:buChar char="-"/>
            </a:pPr>
            <a:r>
              <a:rPr lang="en-US" sz="1800" dirty="0">
                <a:solidFill>
                  <a:srgbClr val="FF0000"/>
                </a:solidFill>
                <a:latin typeface="Calibri" panose="020F0502020204030204"/>
                <a:ea typeface="+mn-ea"/>
                <a:cs typeface="+mn-cs"/>
              </a:rPr>
              <a:t>Abstract</a:t>
            </a:r>
          </a:p>
          <a:p>
            <a:pPr marL="214313" indent="-214313" defTabSz="685800" eaLnBrk="1" fontAlgn="auto" hangingPunct="1">
              <a:spcBef>
                <a:spcPts val="0"/>
              </a:spcBef>
              <a:spcAft>
                <a:spcPts val="0"/>
              </a:spcAft>
              <a:buFont typeface=".AppleSystemUIFont" charset="-120"/>
              <a:buChar char="-"/>
            </a:pPr>
            <a:r>
              <a:rPr lang="en-US" sz="1800" dirty="0">
                <a:solidFill>
                  <a:srgbClr val="FF0000"/>
                </a:solidFill>
                <a:latin typeface="Calibri" panose="020F0502020204030204"/>
                <a:ea typeface="+mn-ea"/>
                <a:cs typeface="+mn-cs"/>
              </a:rPr>
              <a:t>Contact</a:t>
            </a:r>
          </a:p>
          <a:p>
            <a:pPr marL="214313" indent="-214313" defTabSz="685800" eaLnBrk="1" fontAlgn="auto" hangingPunct="1">
              <a:spcBef>
                <a:spcPts val="0"/>
              </a:spcBef>
              <a:spcAft>
                <a:spcPts val="0"/>
              </a:spcAft>
              <a:buFont typeface=".AppleSystemUIFont" charset="-120"/>
              <a:buChar char="-"/>
            </a:pPr>
            <a:r>
              <a:rPr lang="en-US" sz="1800" dirty="0">
                <a:solidFill>
                  <a:srgbClr val="FF0000"/>
                </a:solidFill>
                <a:latin typeface="Calibri" panose="020F0502020204030204"/>
                <a:ea typeface="+mn-ea"/>
                <a:cs typeface="+mn-cs"/>
              </a:rPr>
              <a:t>Citation</a:t>
            </a:r>
          </a:p>
          <a:p>
            <a:pPr marL="214313" indent="-214313" defTabSz="685800" eaLnBrk="1" fontAlgn="auto" hangingPunct="1">
              <a:spcBef>
                <a:spcPts val="0"/>
              </a:spcBef>
              <a:spcAft>
                <a:spcPts val="0"/>
              </a:spcAft>
              <a:buFont typeface=".AppleSystemUIFont" charset="-120"/>
              <a:buChar char="-"/>
            </a:pPr>
            <a:r>
              <a:rPr lang="en-US" sz="1800" dirty="0" err="1">
                <a:solidFill>
                  <a:prstClr val="black"/>
                </a:solidFill>
                <a:latin typeface="Calibri" panose="020F0502020204030204"/>
                <a:ea typeface="+mn-ea"/>
                <a:cs typeface="+mn-cs"/>
              </a:rPr>
              <a:t>geographicCoverage</a:t>
            </a:r>
            <a:endParaRPr lang="en-US" sz="1800" dirty="0">
              <a:solidFill>
                <a:prstClr val="black"/>
              </a:solidFill>
              <a:latin typeface="Calibri" panose="020F0502020204030204"/>
              <a:ea typeface="+mn-ea"/>
              <a:cs typeface="+mn-cs"/>
            </a:endParaRPr>
          </a:p>
          <a:p>
            <a:pPr marL="214313" indent="-214313" defTabSz="685800" eaLnBrk="1" fontAlgn="auto" hangingPunct="1">
              <a:spcBef>
                <a:spcPts val="0"/>
              </a:spcBef>
              <a:spcAft>
                <a:spcPts val="0"/>
              </a:spcAft>
              <a:buFont typeface=".AppleSystemUIFont" charset="-120"/>
              <a:buChar char="-"/>
            </a:pPr>
            <a:r>
              <a:rPr lang="en-US" sz="1800" dirty="0" err="1">
                <a:solidFill>
                  <a:prstClr val="black"/>
                </a:solidFill>
                <a:latin typeface="Calibri" panose="020F0502020204030204"/>
                <a:ea typeface="+mn-ea"/>
                <a:cs typeface="+mn-cs"/>
              </a:rPr>
              <a:t>temporalCoverage</a:t>
            </a:r>
            <a:endParaRPr lang="en-US" sz="1800" dirty="0">
              <a:solidFill>
                <a:prstClr val="black"/>
              </a:solidFill>
              <a:latin typeface="Calibri" panose="020F0502020204030204"/>
              <a:ea typeface="+mn-ea"/>
              <a:cs typeface="+mn-cs"/>
            </a:endParaRPr>
          </a:p>
          <a:p>
            <a:pPr marL="214313" indent="-214313" defTabSz="685800" eaLnBrk="1" fontAlgn="auto" hangingPunct="1">
              <a:spcBef>
                <a:spcPts val="0"/>
              </a:spcBef>
              <a:spcAft>
                <a:spcPts val="0"/>
              </a:spcAft>
              <a:buFont typeface=".AppleSystemUIFont" charset="-120"/>
              <a:buChar char="-"/>
            </a:pPr>
            <a:r>
              <a:rPr lang="en-US" sz="1800" dirty="0" err="1">
                <a:solidFill>
                  <a:prstClr val="black"/>
                </a:solidFill>
                <a:latin typeface="Calibri" panose="020F0502020204030204"/>
                <a:ea typeface="+mn-ea"/>
                <a:cs typeface="+mn-cs"/>
              </a:rPr>
              <a:t>taxonomicCoverage</a:t>
            </a:r>
            <a:r>
              <a:rPr lang="en-US" sz="1800" dirty="0">
                <a:solidFill>
                  <a:prstClr val="black"/>
                </a:solidFill>
                <a:latin typeface="Calibri" panose="020F0502020204030204"/>
                <a:ea typeface="+mn-ea"/>
                <a:cs typeface="+mn-cs"/>
              </a:rPr>
              <a:t> </a:t>
            </a:r>
          </a:p>
          <a:p>
            <a:pPr marL="214313" indent="-214313" defTabSz="685800" eaLnBrk="1" fontAlgn="auto" hangingPunct="1">
              <a:spcBef>
                <a:spcPts val="0"/>
              </a:spcBef>
              <a:spcAft>
                <a:spcPts val="0"/>
              </a:spcAft>
              <a:buFont typeface=".AppleSystemUIFont" charset="-120"/>
              <a:buChar char="-"/>
            </a:pPr>
            <a:r>
              <a:rPr lang="en-US" sz="1800" dirty="0">
                <a:solidFill>
                  <a:prstClr val="black"/>
                </a:solidFill>
                <a:latin typeface="Calibri" panose="020F0502020204030204"/>
                <a:ea typeface="+mn-ea"/>
                <a:cs typeface="+mn-cs"/>
              </a:rPr>
              <a:t>purpose</a:t>
            </a:r>
          </a:p>
          <a:p>
            <a:pPr marL="214313" indent="-214313" defTabSz="685800" eaLnBrk="1" fontAlgn="auto" hangingPunct="1">
              <a:spcBef>
                <a:spcPts val="0"/>
              </a:spcBef>
              <a:spcAft>
                <a:spcPts val="0"/>
              </a:spcAft>
              <a:buFont typeface=".AppleSystemUIFont" charset="-120"/>
              <a:buChar char="-"/>
            </a:pPr>
            <a:r>
              <a:rPr lang="en-US" sz="1800" dirty="0">
                <a:solidFill>
                  <a:prstClr val="black"/>
                </a:solidFill>
                <a:latin typeface="Calibri" panose="020F0502020204030204"/>
                <a:ea typeface="+mn-ea"/>
                <a:cs typeface="+mn-cs"/>
              </a:rPr>
              <a:t>methods (sampling, QC) </a:t>
            </a:r>
          </a:p>
          <a:p>
            <a:pPr marL="214313" indent="-214313" defTabSz="685800" eaLnBrk="1" fontAlgn="auto" hangingPunct="1">
              <a:spcBef>
                <a:spcPts val="0"/>
              </a:spcBef>
              <a:spcAft>
                <a:spcPts val="0"/>
              </a:spcAft>
              <a:buFont typeface=".AppleSystemUIFont" charset="-120"/>
              <a:buChar char="-"/>
            </a:pPr>
            <a:r>
              <a:rPr lang="en-US" sz="1800" dirty="0">
                <a:solidFill>
                  <a:prstClr val="black"/>
                </a:solidFill>
                <a:latin typeface="Calibri" panose="020F0502020204030204"/>
                <a:ea typeface="+mn-ea"/>
                <a:cs typeface="+mn-cs"/>
              </a:rPr>
              <a:t>project</a:t>
            </a:r>
          </a:p>
          <a:p>
            <a:pPr marL="214313" indent="-214313" defTabSz="685800" eaLnBrk="1" fontAlgn="auto" hangingPunct="1">
              <a:spcBef>
                <a:spcPts val="0"/>
              </a:spcBef>
              <a:spcAft>
                <a:spcPts val="0"/>
              </a:spcAft>
              <a:buFont typeface=".AppleSystemUIFont" charset="-120"/>
              <a:buChar char="-"/>
            </a:pPr>
            <a:r>
              <a:rPr lang="en-US" sz="1800" dirty="0">
                <a:solidFill>
                  <a:prstClr val="black"/>
                </a:solidFill>
                <a:latin typeface="Calibri" panose="020F0502020204030204"/>
                <a:ea typeface="+mn-ea"/>
                <a:cs typeface="+mn-cs"/>
              </a:rPr>
              <a:t>keywords </a:t>
            </a:r>
          </a:p>
        </p:txBody>
      </p:sp>
    </p:spTree>
    <p:extLst>
      <p:ext uri="{BB962C8B-B14F-4D97-AF65-F5344CB8AC3E}">
        <p14:creationId xmlns:p14="http://schemas.microsoft.com/office/powerpoint/2010/main" val="21354778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Metadata standards</a:t>
            </a:r>
          </a:p>
        </p:txBody>
      </p:sp>
      <p:sp>
        <p:nvSpPr>
          <p:cNvPr id="7" name="Content Placeholder 2"/>
          <p:cNvSpPr txBox="1">
            <a:spLocks/>
          </p:cNvSpPr>
          <p:nvPr/>
        </p:nvSpPr>
        <p:spPr>
          <a:xfrm>
            <a:off x="907144" y="2315458"/>
            <a:ext cx="7939676" cy="1080120"/>
          </a:xfrm>
          <a:prstGeom prst="rect">
            <a:avLst/>
          </a:prstGeom>
        </p:spPr>
        <p:txBody>
          <a:bodyPr>
            <a:normAutofit fontScale="77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68580" indent="-68580" defTabSz="685800" fontAlgn="auto">
              <a:spcBef>
                <a:spcPts val="900"/>
              </a:spcBef>
              <a:spcAft>
                <a:spcPts val="150"/>
              </a:spcAft>
              <a:buClr>
                <a:srgbClr val="4472C4"/>
              </a:buClr>
              <a:buNone/>
            </a:pPr>
            <a:r>
              <a:rPr lang="nl-NL" sz="1500" b="1" dirty="0">
                <a:solidFill>
                  <a:prstClr val="black"/>
                </a:solidFill>
                <a:latin typeface="Calibri" panose="020F0502020204030204"/>
              </a:rPr>
              <a:t>Dataset </a:t>
            </a:r>
            <a:r>
              <a:rPr lang="nl-NL" sz="1500" b="1" dirty="0" err="1">
                <a:solidFill>
                  <a:prstClr val="black"/>
                </a:solidFill>
                <a:latin typeface="Calibri" panose="020F0502020204030204"/>
              </a:rPr>
              <a:t>title</a:t>
            </a:r>
            <a:endParaRPr lang="nl-NL" sz="1500" b="1" dirty="0">
              <a:solidFill>
                <a:prstClr val="black"/>
              </a:solidFill>
              <a:latin typeface="Calibri" panose="020F0502020204030204"/>
            </a:endParaRPr>
          </a:p>
          <a:p>
            <a:pPr marL="68580" indent="-68580" defTabSz="685800" fontAlgn="auto">
              <a:spcBef>
                <a:spcPts val="900"/>
              </a:spcBef>
              <a:spcAft>
                <a:spcPts val="150"/>
              </a:spcAft>
              <a:buClr>
                <a:srgbClr val="4472C4"/>
              </a:buClr>
            </a:pPr>
            <a:r>
              <a:rPr lang="nl-NL" sz="1500" dirty="0">
                <a:solidFill>
                  <a:prstClr val="black">
                    <a:lumMod val="75000"/>
                    <a:lumOff val="25000"/>
                  </a:prstClr>
                </a:solidFill>
                <a:latin typeface="Calibri" panose="020F0502020204030204"/>
              </a:rPr>
              <a:t>Is different </a:t>
            </a:r>
            <a:r>
              <a:rPr lang="nl-NL" sz="1500" dirty="0" err="1">
                <a:solidFill>
                  <a:prstClr val="black">
                    <a:lumMod val="75000"/>
                    <a:lumOff val="25000"/>
                  </a:prstClr>
                </a:solidFill>
                <a:latin typeface="Calibri" panose="020F0502020204030204"/>
              </a:rPr>
              <a:t>from</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shortname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which</a:t>
            </a:r>
            <a:r>
              <a:rPr lang="nl-NL" sz="1500" dirty="0">
                <a:solidFill>
                  <a:prstClr val="black">
                    <a:lumMod val="75000"/>
                    <a:lumOff val="25000"/>
                  </a:prstClr>
                </a:solidFill>
                <a:latin typeface="Calibri" panose="020F0502020204030204"/>
              </a:rPr>
              <a:t> is </a:t>
            </a:r>
            <a:r>
              <a:rPr lang="nl-NL" sz="1500" dirty="0" err="1">
                <a:solidFill>
                  <a:prstClr val="black">
                    <a:lumMod val="75000"/>
                    <a:lumOff val="25000"/>
                  </a:prstClr>
                </a:solidFill>
                <a:latin typeface="Calibri" panose="020F0502020204030204"/>
              </a:rPr>
              <a:t>used</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to</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create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DwC</a:t>
            </a:r>
            <a:r>
              <a:rPr lang="nl-NL" sz="1500" dirty="0">
                <a:solidFill>
                  <a:prstClr val="black">
                    <a:lumMod val="75000"/>
                    <a:lumOff val="25000"/>
                  </a:prstClr>
                </a:solidFill>
                <a:latin typeface="Calibri" panose="020F0502020204030204"/>
              </a:rPr>
              <a:t>-A file </a:t>
            </a:r>
            <a:r>
              <a:rPr lang="nl-NL" sz="1500" dirty="0" err="1">
                <a:solidFill>
                  <a:prstClr val="black">
                    <a:lumMod val="75000"/>
                    <a:lumOff val="25000"/>
                  </a:prstClr>
                </a:solidFill>
                <a:latin typeface="Calibri" panose="020F0502020204030204"/>
              </a:rPr>
              <a:t>and</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dataset IPT URL</a:t>
            </a:r>
          </a:p>
          <a:p>
            <a:pPr marL="68580" indent="-68580" defTabSz="685800" fontAlgn="auto">
              <a:spcBef>
                <a:spcPts val="900"/>
              </a:spcBef>
              <a:spcAft>
                <a:spcPts val="150"/>
              </a:spcAft>
              <a:buClr>
                <a:srgbClr val="4472C4"/>
              </a:buClr>
            </a:pPr>
            <a:r>
              <a:rPr lang="nl-NL" sz="1500" dirty="0">
                <a:solidFill>
                  <a:prstClr val="black">
                    <a:lumMod val="75000"/>
                    <a:lumOff val="25000"/>
                  </a:prstClr>
                </a:solidFill>
                <a:latin typeface="Calibri" panose="020F0502020204030204"/>
              </a:rPr>
              <a:t>A </a:t>
            </a:r>
            <a:r>
              <a:rPr lang="nl-NL" sz="1500" dirty="0" err="1">
                <a:solidFill>
                  <a:prstClr val="black">
                    <a:lumMod val="75000"/>
                    <a:lumOff val="25000"/>
                  </a:prstClr>
                </a:solidFill>
                <a:latin typeface="Calibri" panose="020F0502020204030204"/>
              </a:rPr>
              <a:t>good</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descriptive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title</a:t>
            </a:r>
            <a:r>
              <a:rPr lang="nl-NL" sz="1500" dirty="0">
                <a:solidFill>
                  <a:prstClr val="black">
                    <a:lumMod val="75000"/>
                    <a:lumOff val="25000"/>
                  </a:prstClr>
                </a:solidFill>
                <a:latin typeface="Calibri" panose="020F0502020204030204"/>
              </a:rPr>
              <a:t> is </a:t>
            </a:r>
            <a:r>
              <a:rPr lang="nl-NL" sz="1500" dirty="0" err="1">
                <a:solidFill>
                  <a:prstClr val="black">
                    <a:lumMod val="75000"/>
                    <a:lumOff val="25000"/>
                  </a:prstClr>
                </a:solidFill>
                <a:latin typeface="Calibri" panose="020F0502020204030204"/>
              </a:rPr>
              <a:t>indispensable</a:t>
            </a:r>
            <a:endParaRPr lang="nl-NL" sz="1500" dirty="0">
              <a:solidFill>
                <a:prstClr val="black">
                  <a:lumMod val="75000"/>
                  <a:lumOff val="25000"/>
                </a:prstClr>
              </a:solidFill>
              <a:latin typeface="Calibri" panose="020F0502020204030204"/>
            </a:endParaRPr>
          </a:p>
          <a:p>
            <a:pPr marL="68580" indent="-68580" defTabSz="685800" fontAlgn="auto">
              <a:spcBef>
                <a:spcPts val="900"/>
              </a:spcBef>
              <a:spcAft>
                <a:spcPts val="150"/>
              </a:spcAft>
              <a:buClr>
                <a:srgbClr val="4472C4"/>
              </a:buClr>
            </a:pPr>
            <a:r>
              <a:rPr lang="nl-NL" sz="1500" dirty="0" err="1">
                <a:solidFill>
                  <a:prstClr val="black">
                    <a:lumMod val="75000"/>
                    <a:lumOff val="25000"/>
                  </a:prstClr>
                </a:solidFill>
                <a:latin typeface="Calibri" panose="020F0502020204030204"/>
              </a:rPr>
              <a:t>Provides</a:t>
            </a:r>
            <a:r>
              <a:rPr lang="nl-NL" sz="1500" dirty="0">
                <a:solidFill>
                  <a:prstClr val="black">
                    <a:lumMod val="75000"/>
                    <a:lumOff val="25000"/>
                  </a:prstClr>
                </a:solidFill>
                <a:latin typeface="Calibri" panose="020F0502020204030204"/>
              </a:rPr>
              <a:t> users </a:t>
            </a:r>
            <a:r>
              <a:rPr lang="nl-NL" sz="1500" dirty="0" err="1">
                <a:solidFill>
                  <a:prstClr val="black">
                    <a:lumMod val="75000"/>
                    <a:lumOff val="25000"/>
                  </a:prstClr>
                </a:solidFill>
                <a:latin typeface="Calibri" panose="020F0502020204030204"/>
              </a:rPr>
              <a:t>with</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valuable</a:t>
            </a:r>
            <a:r>
              <a:rPr lang="nl-NL" sz="1500" dirty="0">
                <a:solidFill>
                  <a:prstClr val="black">
                    <a:lumMod val="75000"/>
                    <a:lumOff val="25000"/>
                  </a:prstClr>
                </a:solidFill>
                <a:latin typeface="Calibri" panose="020F0502020204030204"/>
              </a:rPr>
              <a:t> information, making e.g. data screening </a:t>
            </a:r>
            <a:r>
              <a:rPr lang="nl-NL" sz="1500" dirty="0" err="1">
                <a:solidFill>
                  <a:prstClr val="black">
                    <a:lumMod val="75000"/>
                    <a:lumOff val="25000"/>
                  </a:prstClr>
                </a:solidFill>
                <a:latin typeface="Calibri" panose="020F0502020204030204"/>
              </a:rPr>
              <a:t>easier</a:t>
            </a:r>
            <a:endParaRPr lang="nl-NL" sz="1500" dirty="0">
              <a:solidFill>
                <a:prstClr val="black">
                  <a:lumMod val="75000"/>
                  <a:lumOff val="25000"/>
                </a:prstClr>
              </a:solidFill>
              <a:latin typeface="Calibri" panose="020F0502020204030204"/>
            </a:endParaRPr>
          </a:p>
          <a:p>
            <a:pPr marL="68580" indent="-68580" defTabSz="685800" fontAlgn="auto">
              <a:spcBef>
                <a:spcPts val="900"/>
              </a:spcBef>
              <a:spcAft>
                <a:spcPts val="150"/>
              </a:spcAft>
              <a:buClr>
                <a:srgbClr val="4472C4"/>
              </a:buClr>
            </a:pPr>
            <a:endParaRPr lang="nl-NL" sz="1500" dirty="0">
              <a:solidFill>
                <a:prstClr val="black">
                  <a:lumMod val="75000"/>
                  <a:lumOff val="25000"/>
                </a:prstClr>
              </a:solidFill>
              <a:latin typeface="Calibri" panose="020F0502020204030204"/>
            </a:endParaRPr>
          </a:p>
        </p:txBody>
      </p:sp>
      <p:graphicFrame>
        <p:nvGraphicFramePr>
          <p:cNvPr id="8" name="Table 7"/>
          <p:cNvGraphicFramePr>
            <a:graphicFrameLocks noGrp="1"/>
          </p:cNvGraphicFramePr>
          <p:nvPr/>
        </p:nvGraphicFramePr>
        <p:xfrm>
          <a:off x="1037489" y="3640819"/>
          <a:ext cx="6469191" cy="2103120"/>
        </p:xfrm>
        <a:graphic>
          <a:graphicData uri="http://schemas.openxmlformats.org/drawingml/2006/table">
            <a:tbl>
              <a:tblPr firstRow="1" bandRow="1">
                <a:tableStyleId>{5C22544A-7EE6-4342-B048-85BDC9FD1C3A}</a:tableStyleId>
              </a:tblPr>
              <a:tblGrid>
                <a:gridCol w="1697671">
                  <a:extLst>
                    <a:ext uri="{9D8B030D-6E8A-4147-A177-3AD203B41FA5}">
                      <a16:colId xmlns:a16="http://schemas.microsoft.com/office/drawing/2014/main" val="20000"/>
                    </a:ext>
                  </a:extLst>
                </a:gridCol>
                <a:gridCol w="4771520">
                  <a:extLst>
                    <a:ext uri="{9D8B030D-6E8A-4147-A177-3AD203B41FA5}">
                      <a16:colId xmlns:a16="http://schemas.microsoft.com/office/drawing/2014/main" val="20001"/>
                    </a:ext>
                  </a:extLst>
                </a:gridCol>
              </a:tblGrid>
              <a:tr h="278130">
                <a:tc>
                  <a:txBody>
                    <a:bodyPr/>
                    <a:lstStyle/>
                    <a:p>
                      <a:r>
                        <a:rPr lang="nl-NL" sz="1200" dirty="0" err="1"/>
                        <a:t>Originally</a:t>
                      </a:r>
                      <a:r>
                        <a:rPr lang="nl-NL" sz="1200" baseline="0" dirty="0"/>
                        <a:t> </a:t>
                      </a:r>
                      <a:r>
                        <a:rPr lang="nl-NL" sz="1200" baseline="0" dirty="0" err="1"/>
                        <a:t>received</a:t>
                      </a:r>
                      <a:endParaRPr lang="nl-NL" sz="1200" dirty="0"/>
                    </a:p>
                  </a:txBody>
                  <a:tcPr marL="68580" marR="68580" marT="34290" marB="34290"/>
                </a:tc>
                <a:tc>
                  <a:txBody>
                    <a:bodyPr/>
                    <a:lstStyle/>
                    <a:p>
                      <a:r>
                        <a:rPr lang="nl-NL" sz="1200" dirty="0" err="1"/>
                        <a:t>Recommended</a:t>
                      </a:r>
                      <a:r>
                        <a:rPr lang="nl-NL" sz="1200" dirty="0"/>
                        <a:t> </a:t>
                      </a:r>
                      <a:r>
                        <a:rPr lang="nl-NL" sz="1200" dirty="0" err="1"/>
                        <a:t>title</a:t>
                      </a:r>
                      <a:r>
                        <a:rPr lang="nl-NL" sz="1200" dirty="0"/>
                        <a:t>, to </a:t>
                      </a:r>
                      <a:r>
                        <a:rPr lang="nl-NL" sz="1200" dirty="0" err="1"/>
                        <a:t>be</a:t>
                      </a:r>
                      <a:r>
                        <a:rPr lang="nl-NL" sz="1200" dirty="0"/>
                        <a:t> </a:t>
                      </a:r>
                      <a:r>
                        <a:rPr lang="nl-NL" sz="1200" dirty="0" err="1"/>
                        <a:t>checked</a:t>
                      </a:r>
                      <a:r>
                        <a:rPr lang="nl-NL" sz="1200" dirty="0"/>
                        <a:t> </a:t>
                      </a:r>
                      <a:r>
                        <a:rPr lang="nl-NL" sz="1200" dirty="0" err="1"/>
                        <a:t>with</a:t>
                      </a:r>
                      <a:r>
                        <a:rPr lang="nl-NL" sz="1200" dirty="0"/>
                        <a:t> provider</a:t>
                      </a:r>
                    </a:p>
                  </a:txBody>
                  <a:tcPr marL="68580" marR="68580" marT="34290" marB="34290"/>
                </a:tc>
                <a:extLst>
                  <a:ext uri="{0D108BD9-81ED-4DB2-BD59-A6C34878D82A}">
                    <a16:rowId xmlns:a16="http://schemas.microsoft.com/office/drawing/2014/main" val="10000"/>
                  </a:ext>
                </a:extLst>
              </a:tr>
              <a:tr h="278130">
                <a:tc>
                  <a:txBody>
                    <a:bodyPr/>
                    <a:lstStyle/>
                    <a:p>
                      <a:r>
                        <a:rPr lang="nl-NL" sz="1200" dirty="0" err="1"/>
                        <a:t>Biomôr</a:t>
                      </a:r>
                      <a:endParaRPr lang="nl-NL" sz="1200" dirty="0"/>
                    </a:p>
                  </a:txBody>
                  <a:tcPr marL="68580" marR="68580" marT="34290" marB="34290"/>
                </a:tc>
                <a:tc>
                  <a:txBody>
                    <a:bodyPr/>
                    <a:lstStyle/>
                    <a:p>
                      <a:r>
                        <a:rPr lang="nl-NL" sz="1200" dirty="0" err="1"/>
                        <a:t>Benthic</a:t>
                      </a:r>
                      <a:r>
                        <a:rPr lang="nl-NL" sz="1200" dirty="0"/>
                        <a:t> data </a:t>
                      </a:r>
                      <a:r>
                        <a:rPr lang="nl-NL" sz="1200" dirty="0" err="1"/>
                        <a:t>from</a:t>
                      </a:r>
                      <a:r>
                        <a:rPr lang="nl-NL" sz="1200" dirty="0"/>
                        <a:t> the Southern </a:t>
                      </a:r>
                      <a:r>
                        <a:rPr lang="nl-NL" sz="1200" dirty="0" err="1"/>
                        <a:t>Irish</a:t>
                      </a:r>
                      <a:r>
                        <a:rPr lang="nl-NL" sz="1200" dirty="0"/>
                        <a:t> </a:t>
                      </a:r>
                      <a:r>
                        <a:rPr lang="nl-NL" sz="1200" dirty="0" err="1"/>
                        <a:t>Sea</a:t>
                      </a:r>
                      <a:r>
                        <a:rPr lang="nl-NL" sz="1200" dirty="0"/>
                        <a:t> </a:t>
                      </a:r>
                      <a:r>
                        <a:rPr lang="nl-NL" sz="1200" dirty="0" err="1"/>
                        <a:t>from</a:t>
                      </a:r>
                      <a:r>
                        <a:rPr lang="nl-NL" sz="1200" baseline="0" dirty="0"/>
                        <a:t> 1989-1991</a:t>
                      </a:r>
                      <a:endParaRPr lang="nl-NL" sz="1200" dirty="0"/>
                    </a:p>
                  </a:txBody>
                  <a:tcPr marL="68580" marR="68580" marT="34290" marB="34290"/>
                </a:tc>
                <a:extLst>
                  <a:ext uri="{0D108BD9-81ED-4DB2-BD59-A6C34878D82A}">
                    <a16:rowId xmlns:a16="http://schemas.microsoft.com/office/drawing/2014/main" val="10001"/>
                  </a:ext>
                </a:extLst>
              </a:tr>
              <a:tr h="278130">
                <a:tc>
                  <a:txBody>
                    <a:bodyPr/>
                    <a:lstStyle/>
                    <a:p>
                      <a:r>
                        <a:rPr lang="nl-NL" sz="1200" dirty="0" err="1"/>
                        <a:t>Kyklades</a:t>
                      </a:r>
                      <a:endParaRPr lang="nl-NL" sz="1200" dirty="0"/>
                    </a:p>
                  </a:txBody>
                  <a:tcPr marL="68580" marR="68580" marT="34290" marB="34290"/>
                </a:tc>
                <a:tc>
                  <a:txBody>
                    <a:bodyPr/>
                    <a:lstStyle/>
                    <a:p>
                      <a:r>
                        <a:rPr lang="nl-NL" sz="1200" dirty="0" err="1"/>
                        <a:t>Zoobenthos</a:t>
                      </a:r>
                      <a:r>
                        <a:rPr lang="nl-NL" sz="1200" dirty="0"/>
                        <a:t> of the </a:t>
                      </a:r>
                      <a:r>
                        <a:rPr lang="nl-NL" sz="1200" dirty="0" err="1"/>
                        <a:t>Kyklades</a:t>
                      </a:r>
                      <a:r>
                        <a:rPr lang="nl-NL" sz="1200" dirty="0"/>
                        <a:t> (</a:t>
                      </a:r>
                      <a:r>
                        <a:rPr lang="nl-NL" sz="1200" dirty="0" err="1"/>
                        <a:t>Aegean</a:t>
                      </a:r>
                      <a:r>
                        <a:rPr lang="nl-NL" sz="1200" dirty="0"/>
                        <a:t> </a:t>
                      </a:r>
                      <a:r>
                        <a:rPr lang="nl-NL" sz="1200" dirty="0" err="1"/>
                        <a:t>Sea</a:t>
                      </a:r>
                      <a:r>
                        <a:rPr lang="nl-NL" sz="1200" dirty="0"/>
                        <a:t>) </a:t>
                      </a:r>
                      <a:r>
                        <a:rPr lang="nl-NL" sz="1200" dirty="0" err="1"/>
                        <a:t>from</a:t>
                      </a:r>
                      <a:r>
                        <a:rPr lang="nl-NL" sz="1200" dirty="0"/>
                        <a:t> a </a:t>
                      </a:r>
                      <a:r>
                        <a:rPr lang="nl-NL" sz="1200" dirty="0" err="1"/>
                        <a:t>survey</a:t>
                      </a:r>
                      <a:r>
                        <a:rPr lang="nl-NL" sz="1200" dirty="0"/>
                        <a:t> in 2009</a:t>
                      </a:r>
                    </a:p>
                  </a:txBody>
                  <a:tcPr marL="68580" marR="68580" marT="34290" marB="34290"/>
                </a:tc>
                <a:extLst>
                  <a:ext uri="{0D108BD9-81ED-4DB2-BD59-A6C34878D82A}">
                    <a16:rowId xmlns:a16="http://schemas.microsoft.com/office/drawing/2014/main" val="10002"/>
                  </a:ext>
                </a:extLst>
              </a:tr>
              <a:tr h="278130">
                <a:tc>
                  <a:txBody>
                    <a:bodyPr/>
                    <a:lstStyle/>
                    <a:p>
                      <a:r>
                        <a:rPr lang="nl-NL" sz="1200" dirty="0" err="1"/>
                        <a:t>Benthos</a:t>
                      </a:r>
                      <a:r>
                        <a:rPr lang="nl-NL" sz="1200" dirty="0"/>
                        <a:t>_NS</a:t>
                      </a:r>
                    </a:p>
                  </a:txBody>
                  <a:tcPr marL="68580" marR="68580" marT="34290" marB="34290"/>
                </a:tc>
                <a:tc>
                  <a:txBody>
                    <a:bodyPr/>
                    <a:lstStyle/>
                    <a:p>
                      <a:r>
                        <a:rPr lang="nl-NL" sz="1200" dirty="0"/>
                        <a:t>The </a:t>
                      </a:r>
                      <a:r>
                        <a:rPr lang="nl-NL" sz="1200" dirty="0" err="1"/>
                        <a:t>macrobenthos</a:t>
                      </a:r>
                      <a:r>
                        <a:rPr lang="nl-NL" sz="1200" dirty="0"/>
                        <a:t> of the </a:t>
                      </a:r>
                      <a:r>
                        <a:rPr lang="nl-NL" sz="1200" dirty="0" err="1"/>
                        <a:t>North</a:t>
                      </a:r>
                      <a:r>
                        <a:rPr lang="nl-NL" sz="1200" dirty="0"/>
                        <a:t> </a:t>
                      </a:r>
                      <a:r>
                        <a:rPr lang="nl-NL" sz="1200" dirty="0" err="1"/>
                        <a:t>Sea</a:t>
                      </a:r>
                      <a:endParaRPr lang="nl-NL" sz="1200" dirty="0"/>
                    </a:p>
                  </a:txBody>
                  <a:tcPr marL="68580" marR="68580" marT="34290" marB="34290"/>
                </a:tc>
                <a:extLst>
                  <a:ext uri="{0D108BD9-81ED-4DB2-BD59-A6C34878D82A}">
                    <a16:rowId xmlns:a16="http://schemas.microsoft.com/office/drawing/2014/main" val="10003"/>
                  </a:ext>
                </a:extLst>
              </a:tr>
              <a:tr h="278130">
                <a:tc>
                  <a:txBody>
                    <a:bodyPr/>
                    <a:lstStyle/>
                    <a:p>
                      <a:r>
                        <a:rPr lang="nl-NL" sz="1200" dirty="0"/>
                        <a:t>Dataset_1</a:t>
                      </a:r>
                    </a:p>
                  </a:txBody>
                  <a:tcPr marL="68580" marR="68580" marT="34290" marB="34290"/>
                </a:tc>
                <a:tc>
                  <a:txBody>
                    <a:bodyPr/>
                    <a:lstStyle/>
                    <a:p>
                      <a:r>
                        <a:rPr lang="nl-NL" sz="1200" dirty="0" err="1"/>
                        <a:t>Meiofauna</a:t>
                      </a:r>
                      <a:r>
                        <a:rPr lang="nl-NL" sz="1200" dirty="0"/>
                        <a:t> of </a:t>
                      </a:r>
                      <a:r>
                        <a:rPr lang="nl-NL" sz="1200" dirty="0" err="1"/>
                        <a:t>Madagascar</a:t>
                      </a:r>
                      <a:endParaRPr lang="nl-NL" sz="1200" dirty="0"/>
                    </a:p>
                  </a:txBody>
                  <a:tcPr marL="68580" marR="68580" marT="34290" marB="34290"/>
                </a:tc>
                <a:extLst>
                  <a:ext uri="{0D108BD9-81ED-4DB2-BD59-A6C34878D82A}">
                    <a16:rowId xmlns:a16="http://schemas.microsoft.com/office/drawing/2014/main" val="10004"/>
                  </a:ext>
                </a:extLst>
              </a:tr>
              <a:tr h="434340">
                <a:tc>
                  <a:txBody>
                    <a:bodyPr/>
                    <a:lstStyle/>
                    <a:p>
                      <a:r>
                        <a:rPr lang="nl-NL" sz="1200" dirty="0"/>
                        <a:t>Dataset_</a:t>
                      </a:r>
                      <a:r>
                        <a:rPr lang="nl-NL" sz="1200" dirty="0" err="1"/>
                        <a:t>for</a:t>
                      </a:r>
                      <a:r>
                        <a:rPr lang="nl-NL" sz="1200" dirty="0"/>
                        <a:t>_OBIS</a:t>
                      </a:r>
                    </a:p>
                  </a:txBody>
                  <a:tcPr marL="68580" marR="68580" marT="34290" marB="34290"/>
                </a:tc>
                <a:tc>
                  <a:txBody>
                    <a:bodyPr/>
                    <a:lstStyle/>
                    <a:p>
                      <a:r>
                        <a:rPr lang="nl-NL" sz="1200" dirty="0"/>
                        <a:t>Fish </a:t>
                      </a:r>
                      <a:r>
                        <a:rPr lang="nl-NL" sz="1200" dirty="0" err="1"/>
                        <a:t>collected</a:t>
                      </a:r>
                      <a:r>
                        <a:rPr lang="nl-NL" sz="1200" dirty="0"/>
                        <a:t> </a:t>
                      </a:r>
                      <a:r>
                        <a:rPr lang="nl-NL" sz="1200" dirty="0" err="1"/>
                        <a:t>during</a:t>
                      </a:r>
                      <a:r>
                        <a:rPr lang="nl-NL" sz="1200" dirty="0"/>
                        <a:t> a 3-month </a:t>
                      </a:r>
                      <a:r>
                        <a:rPr lang="nl-NL" sz="1200" dirty="0" err="1"/>
                        <a:t>survey</a:t>
                      </a:r>
                      <a:r>
                        <a:rPr lang="nl-NL" sz="1200" dirty="0"/>
                        <a:t> in the </a:t>
                      </a:r>
                      <a:r>
                        <a:rPr lang="nl-NL" sz="1200" dirty="0" err="1"/>
                        <a:t>national</a:t>
                      </a:r>
                      <a:r>
                        <a:rPr lang="nl-NL" sz="1200" baseline="0" dirty="0"/>
                        <a:t> waters of </a:t>
                      </a:r>
                      <a:r>
                        <a:rPr lang="nl-NL" sz="1200" baseline="0" dirty="0" err="1"/>
                        <a:t>South</a:t>
                      </a:r>
                      <a:r>
                        <a:rPr lang="nl-NL" sz="1200" baseline="0" dirty="0"/>
                        <a:t> </a:t>
                      </a:r>
                      <a:r>
                        <a:rPr lang="nl-NL" sz="1200" baseline="0" dirty="0" err="1"/>
                        <a:t>Africa</a:t>
                      </a:r>
                      <a:r>
                        <a:rPr lang="nl-NL" sz="1200" baseline="0" dirty="0"/>
                        <a:t> in 1975</a:t>
                      </a:r>
                      <a:endParaRPr lang="nl-NL" sz="1200" dirty="0"/>
                    </a:p>
                  </a:txBody>
                  <a:tcPr marL="68580" marR="68580" marT="34290" marB="34290"/>
                </a:tc>
                <a:extLst>
                  <a:ext uri="{0D108BD9-81ED-4DB2-BD59-A6C34878D82A}">
                    <a16:rowId xmlns:a16="http://schemas.microsoft.com/office/drawing/2014/main" val="10005"/>
                  </a:ext>
                </a:extLst>
              </a:tr>
              <a:tr h="278130">
                <a:tc>
                  <a:txBody>
                    <a:bodyPr/>
                    <a:lstStyle/>
                    <a:p>
                      <a:r>
                        <a:rPr lang="nl-NL" sz="1200" dirty="0"/>
                        <a:t>…</a:t>
                      </a:r>
                    </a:p>
                  </a:txBody>
                  <a:tcPr marL="68580" marR="68580" marT="34290" marB="34290"/>
                </a:tc>
                <a:tc>
                  <a:txBody>
                    <a:bodyPr/>
                    <a:lstStyle/>
                    <a:p>
                      <a:endParaRPr lang="nl-NL" sz="1200" dirty="0"/>
                    </a:p>
                  </a:txBody>
                  <a:tcPr marL="68580" marR="68580" marT="34290" marB="34290"/>
                </a:tc>
                <a:extLst>
                  <a:ext uri="{0D108BD9-81ED-4DB2-BD59-A6C34878D82A}">
                    <a16:rowId xmlns:a16="http://schemas.microsoft.com/office/drawing/2014/main" val="10006"/>
                  </a:ext>
                </a:extLst>
              </a:tr>
            </a:tbl>
          </a:graphicData>
        </a:graphic>
      </p:graphicFrame>
      <p:sp>
        <p:nvSpPr>
          <p:cNvPr id="9" name="Rectangle 8"/>
          <p:cNvSpPr/>
          <p:nvPr/>
        </p:nvSpPr>
        <p:spPr>
          <a:xfrm>
            <a:off x="2677497" y="3616390"/>
            <a:ext cx="4890947" cy="21519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eaLnBrk="1" fontAlgn="auto" hangingPunct="1">
              <a:spcBef>
                <a:spcPts val="0"/>
              </a:spcBef>
              <a:spcAft>
                <a:spcPts val="0"/>
              </a:spcAft>
            </a:pPr>
            <a:endParaRPr lang="nl-NL" sz="1350">
              <a:solidFill>
                <a:prstClr val="white"/>
              </a:solidFill>
              <a:latin typeface="Calibri" panose="020F0502020204030204"/>
            </a:endParaRPr>
          </a:p>
        </p:txBody>
      </p:sp>
    </p:spTree>
    <p:extLst>
      <p:ext uri="{BB962C8B-B14F-4D97-AF65-F5344CB8AC3E}">
        <p14:creationId xmlns:p14="http://schemas.microsoft.com/office/powerpoint/2010/main" val="1066578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a:extLst>
              <a:ext uri="{FF2B5EF4-FFF2-40B4-BE49-F238E27FC236}">
                <a16:creationId xmlns:a16="http://schemas.microsoft.com/office/drawing/2014/main" id="{62BBB85C-523C-4D24-9507-F71119BC5BA7}"/>
              </a:ext>
            </a:extLst>
          </p:cNvPr>
          <p:cNvPicPr>
            <a:picLocks noChangeAspect="1"/>
          </p:cNvPicPr>
          <p:nvPr/>
        </p:nvPicPr>
        <p:blipFill rotWithShape="1">
          <a:blip r:embed="rId2">
            <a:alphaModFix amt="50000"/>
          </a:blip>
          <a:srcRect l="14726" r="14726" b="12504"/>
          <a:stretch/>
        </p:blipFill>
        <p:spPr>
          <a:xfrm>
            <a:off x="0" y="478327"/>
            <a:ext cx="9144000" cy="6379673"/>
          </a:xfrm>
          <a:prstGeom prst="rect">
            <a:avLst/>
          </a:prstGeom>
        </p:spPr>
      </p:pic>
      <p:sp>
        <p:nvSpPr>
          <p:cNvPr id="3" name="Content Placeholder 2"/>
          <p:cNvSpPr>
            <a:spLocks noGrp="1"/>
          </p:cNvSpPr>
          <p:nvPr>
            <p:ph idx="1"/>
          </p:nvPr>
        </p:nvSpPr>
        <p:spPr>
          <a:xfrm>
            <a:off x="685800" y="1676400"/>
            <a:ext cx="7772400" cy="4416896"/>
          </a:xfrm>
        </p:spPr>
        <p:txBody>
          <a:bodyPr>
            <a:normAutofit lnSpcReduction="10000"/>
          </a:bodyPr>
          <a:lstStyle/>
          <a:p>
            <a:r>
              <a:rPr lang="en-US" sz="2000" dirty="0"/>
              <a:t>"International Oceanographic Data and Information Exchange”</a:t>
            </a:r>
          </a:p>
          <a:p>
            <a:endParaRPr lang="en-US" sz="2000" dirty="0"/>
          </a:p>
          <a:p>
            <a:r>
              <a:rPr lang="en-US" sz="2000" dirty="0"/>
              <a:t>A program of the "Intergovernmental Oceanographic Commission" (IOC) of UNESCO </a:t>
            </a:r>
          </a:p>
          <a:p>
            <a:endParaRPr lang="en-US" sz="2000" dirty="0"/>
          </a:p>
          <a:p>
            <a:r>
              <a:rPr lang="en-US" sz="2000" dirty="0"/>
              <a:t>Established in 1961. </a:t>
            </a:r>
          </a:p>
          <a:p>
            <a:endParaRPr lang="en-US" sz="2000" dirty="0"/>
          </a:p>
          <a:p>
            <a:r>
              <a:rPr lang="en-US" sz="2000" dirty="0"/>
              <a:t>Purpose is to enhance marine research, exploitation and development, by facilitating the exchange of oceanographic data and information between participating Member States, and by meeting the needs of users for data and information products.</a:t>
            </a:r>
          </a:p>
          <a:p>
            <a:endParaRPr lang="en-US" sz="2000" dirty="0"/>
          </a:p>
          <a:p>
            <a:r>
              <a:rPr lang="en-US" sz="2000" dirty="0"/>
              <a:t>For more see http://www.iode.org</a:t>
            </a:r>
          </a:p>
        </p:txBody>
      </p:sp>
      <p:pic>
        <p:nvPicPr>
          <p:cNvPr id="2" name="Picture 1"/>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55576" y="476672"/>
            <a:ext cx="4320480" cy="913813"/>
          </a:xfrm>
          <a:prstGeom prst="rect">
            <a:avLst/>
          </a:prstGeom>
        </p:spPr>
      </p:pic>
    </p:spTree>
    <p:extLst>
      <p:ext uri="{BB962C8B-B14F-4D97-AF65-F5344CB8AC3E}">
        <p14:creationId xmlns:p14="http://schemas.microsoft.com/office/powerpoint/2010/main" val="27888123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Metadata standards</a:t>
            </a:r>
          </a:p>
        </p:txBody>
      </p:sp>
      <p:sp>
        <p:nvSpPr>
          <p:cNvPr id="10" name="Content Placeholder 2"/>
          <p:cNvSpPr txBox="1">
            <a:spLocks/>
          </p:cNvSpPr>
          <p:nvPr/>
        </p:nvSpPr>
        <p:spPr>
          <a:xfrm>
            <a:off x="882967" y="2237423"/>
            <a:ext cx="7483793" cy="321445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68580" indent="-68580" defTabSz="685800" fontAlgn="auto">
              <a:spcBef>
                <a:spcPts val="900"/>
              </a:spcBef>
              <a:spcAft>
                <a:spcPts val="150"/>
              </a:spcAft>
              <a:buClr>
                <a:srgbClr val="4472C4"/>
              </a:buClr>
              <a:buNone/>
            </a:pPr>
            <a:r>
              <a:rPr lang="nl-NL" sz="1500" b="1" dirty="0">
                <a:solidFill>
                  <a:prstClr val="black">
                    <a:lumMod val="75000"/>
                    <a:lumOff val="25000"/>
                  </a:prstClr>
                </a:solidFill>
                <a:latin typeface="Calibri" panose="020F0502020204030204"/>
              </a:rPr>
              <a:t>Abstract</a:t>
            </a:r>
          </a:p>
          <a:p>
            <a:pPr marL="68580" indent="-68580" defTabSz="685800" fontAlgn="auto">
              <a:spcBef>
                <a:spcPts val="900"/>
              </a:spcBef>
              <a:spcAft>
                <a:spcPts val="150"/>
              </a:spcAft>
              <a:buClr>
                <a:srgbClr val="4472C4"/>
              </a:buClr>
            </a:pPr>
            <a:r>
              <a:rPr lang="nl-NL" sz="1500" dirty="0">
                <a:solidFill>
                  <a:prstClr val="black">
                    <a:lumMod val="75000"/>
                    <a:lumOff val="25000"/>
                  </a:prstClr>
                </a:solidFill>
                <a:latin typeface="Calibri" panose="020F0502020204030204"/>
              </a:rPr>
              <a:t>The abstract or </a:t>
            </a:r>
            <a:r>
              <a:rPr lang="nl-NL" sz="1500" dirty="0" err="1">
                <a:solidFill>
                  <a:prstClr val="black">
                    <a:lumMod val="75000"/>
                    <a:lumOff val="25000"/>
                  </a:prstClr>
                </a:solidFill>
                <a:latin typeface="Calibri" panose="020F0502020204030204"/>
              </a:rPr>
              <a:t>description</a:t>
            </a:r>
            <a:r>
              <a:rPr lang="nl-NL" sz="1500" dirty="0">
                <a:solidFill>
                  <a:prstClr val="black">
                    <a:lumMod val="75000"/>
                    <a:lumOff val="25000"/>
                  </a:prstClr>
                </a:solidFill>
                <a:latin typeface="Calibri" panose="020F0502020204030204"/>
              </a:rPr>
              <a:t> of a dataset </a:t>
            </a:r>
            <a:r>
              <a:rPr lang="nl-NL" sz="1500" dirty="0" err="1">
                <a:solidFill>
                  <a:prstClr val="black">
                    <a:lumMod val="75000"/>
                    <a:lumOff val="25000"/>
                  </a:prstClr>
                </a:solidFill>
                <a:latin typeface="Calibri" panose="020F0502020204030204"/>
              </a:rPr>
              <a:t>provides</a:t>
            </a:r>
            <a:r>
              <a:rPr lang="nl-NL" sz="1500" dirty="0">
                <a:solidFill>
                  <a:prstClr val="black">
                    <a:lumMod val="75000"/>
                    <a:lumOff val="25000"/>
                  </a:prstClr>
                </a:solidFill>
                <a:latin typeface="Calibri" panose="020F0502020204030204"/>
              </a:rPr>
              <a:t> basic information on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content of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dataset. The information in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abstract </a:t>
            </a:r>
            <a:r>
              <a:rPr lang="nl-NL" sz="1500" dirty="0" err="1">
                <a:solidFill>
                  <a:prstClr val="black">
                    <a:lumMod val="75000"/>
                    <a:lumOff val="25000"/>
                  </a:prstClr>
                </a:solidFill>
                <a:latin typeface="Calibri" panose="020F0502020204030204"/>
              </a:rPr>
              <a:t>should</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improve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understanding</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and</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interpretation</a:t>
            </a:r>
            <a:r>
              <a:rPr lang="nl-NL" sz="1500" dirty="0">
                <a:solidFill>
                  <a:prstClr val="black">
                    <a:lumMod val="75000"/>
                    <a:lumOff val="25000"/>
                  </a:prstClr>
                </a:solidFill>
                <a:latin typeface="Calibri" panose="020F0502020204030204"/>
              </a:rPr>
              <a:t> of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data. </a:t>
            </a:r>
          </a:p>
          <a:p>
            <a:pPr marL="68580" indent="-68580" defTabSz="685800" fontAlgn="auto">
              <a:spcBef>
                <a:spcPts val="900"/>
              </a:spcBef>
              <a:spcAft>
                <a:spcPts val="150"/>
              </a:spcAft>
              <a:buClr>
                <a:srgbClr val="4472C4"/>
              </a:buClr>
            </a:pPr>
            <a:r>
              <a:rPr lang="nl-NL" sz="1500" dirty="0">
                <a:solidFill>
                  <a:prstClr val="black">
                    <a:lumMod val="75000"/>
                    <a:lumOff val="25000"/>
                  </a:prstClr>
                </a:solidFill>
                <a:latin typeface="Calibri" panose="020F0502020204030204"/>
              </a:rPr>
              <a:t>It is </a:t>
            </a:r>
            <a:r>
              <a:rPr lang="nl-NL" sz="1500" dirty="0" err="1">
                <a:solidFill>
                  <a:prstClr val="black">
                    <a:lumMod val="75000"/>
                    <a:lumOff val="25000"/>
                  </a:prstClr>
                </a:solidFill>
                <a:latin typeface="Calibri" panose="020F0502020204030204"/>
              </a:rPr>
              <a:t>recommended</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that</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description</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indicates</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whether</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dataset is a subset of a </a:t>
            </a:r>
            <a:r>
              <a:rPr lang="nl-NL" sz="1500" dirty="0" err="1">
                <a:solidFill>
                  <a:prstClr val="black">
                    <a:lumMod val="75000"/>
                    <a:lumOff val="25000"/>
                  </a:prstClr>
                </a:solidFill>
                <a:latin typeface="Calibri" panose="020F0502020204030204"/>
              </a:rPr>
              <a:t>larger</a:t>
            </a:r>
            <a:r>
              <a:rPr lang="nl-NL" sz="1500" dirty="0">
                <a:solidFill>
                  <a:prstClr val="black">
                    <a:lumMod val="75000"/>
                    <a:lumOff val="25000"/>
                  </a:prstClr>
                </a:solidFill>
                <a:latin typeface="Calibri" panose="020F0502020204030204"/>
              </a:rPr>
              <a:t> dataset </a:t>
            </a:r>
            <a:r>
              <a:rPr lang="nl-NL" sz="1500" dirty="0" err="1">
                <a:solidFill>
                  <a:prstClr val="black">
                    <a:lumMod val="75000"/>
                    <a:lumOff val="25000"/>
                  </a:prstClr>
                </a:solidFill>
                <a:latin typeface="Calibri" panose="020F0502020204030204"/>
              </a:rPr>
              <a:t>and</a:t>
            </a:r>
            <a:r>
              <a:rPr lang="nl-NL" sz="1500" dirty="0">
                <a:solidFill>
                  <a:prstClr val="black">
                    <a:lumMod val="75000"/>
                    <a:lumOff val="25000"/>
                  </a:prstClr>
                </a:solidFill>
                <a:latin typeface="Calibri" panose="020F0502020204030204"/>
              </a:rPr>
              <a:t> – </a:t>
            </a:r>
            <a:r>
              <a:rPr lang="nl-NL" sz="1500" dirty="0" err="1">
                <a:solidFill>
                  <a:prstClr val="black">
                    <a:lumMod val="75000"/>
                    <a:lumOff val="25000"/>
                  </a:prstClr>
                </a:solidFill>
                <a:latin typeface="Calibri" panose="020F0502020204030204"/>
              </a:rPr>
              <a:t>if</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so</a:t>
            </a:r>
            <a:r>
              <a:rPr lang="nl-NL" sz="1500" dirty="0">
                <a:solidFill>
                  <a:prstClr val="black">
                    <a:lumMod val="75000"/>
                    <a:lumOff val="25000"/>
                  </a:prstClr>
                </a:solidFill>
                <a:latin typeface="Calibri" panose="020F0502020204030204"/>
              </a:rPr>
              <a:t> – </a:t>
            </a:r>
            <a:r>
              <a:rPr lang="nl-NL" sz="1500" dirty="0" err="1">
                <a:solidFill>
                  <a:prstClr val="black">
                    <a:lumMod val="75000"/>
                    <a:lumOff val="25000"/>
                  </a:prstClr>
                </a:solidFill>
                <a:latin typeface="Calibri" panose="020F0502020204030204"/>
              </a:rPr>
              <a:t>provide</a:t>
            </a:r>
            <a:r>
              <a:rPr lang="nl-NL" sz="1500" dirty="0">
                <a:solidFill>
                  <a:prstClr val="black">
                    <a:lumMod val="75000"/>
                    <a:lumOff val="25000"/>
                  </a:prstClr>
                </a:solidFill>
                <a:latin typeface="Calibri" panose="020F0502020204030204"/>
              </a:rPr>
              <a:t> a link </a:t>
            </a:r>
            <a:r>
              <a:rPr lang="nl-NL" sz="1500" dirty="0" err="1">
                <a:solidFill>
                  <a:prstClr val="black">
                    <a:lumMod val="75000"/>
                    <a:lumOff val="25000"/>
                  </a:prstClr>
                </a:solidFill>
                <a:latin typeface="Calibri" panose="020F0502020204030204"/>
              </a:rPr>
              <a:t>to</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parent</a:t>
            </a:r>
            <a:r>
              <a:rPr lang="nl-NL" sz="1500" dirty="0">
                <a:solidFill>
                  <a:prstClr val="black">
                    <a:lumMod val="75000"/>
                    <a:lumOff val="25000"/>
                  </a:prstClr>
                </a:solidFill>
                <a:latin typeface="Calibri" panose="020F0502020204030204"/>
              </a:rPr>
              <a:t> metadata </a:t>
            </a:r>
            <a:r>
              <a:rPr lang="nl-NL" sz="1500" dirty="0" err="1">
                <a:solidFill>
                  <a:prstClr val="black">
                    <a:lumMod val="75000"/>
                    <a:lumOff val="25000"/>
                  </a:prstClr>
                </a:solidFill>
                <a:latin typeface="Calibri" panose="020F0502020204030204"/>
              </a:rPr>
              <a:t>and</a:t>
            </a:r>
            <a:r>
              <a:rPr lang="nl-NL" sz="1500" dirty="0">
                <a:solidFill>
                  <a:prstClr val="black">
                    <a:lumMod val="75000"/>
                    <a:lumOff val="25000"/>
                  </a:prstClr>
                </a:solidFill>
                <a:latin typeface="Calibri" panose="020F0502020204030204"/>
              </a:rPr>
              <a:t>/or dataset.</a:t>
            </a:r>
          </a:p>
          <a:p>
            <a:pPr marL="68580" indent="-68580" defTabSz="685800" fontAlgn="auto">
              <a:spcBef>
                <a:spcPts val="900"/>
              </a:spcBef>
              <a:spcAft>
                <a:spcPts val="150"/>
              </a:spcAft>
              <a:buClr>
                <a:srgbClr val="4472C4"/>
              </a:buClr>
            </a:pPr>
            <a:r>
              <a:rPr lang="nl-NL" sz="1500" dirty="0" err="1">
                <a:solidFill>
                  <a:prstClr val="black">
                    <a:lumMod val="75000"/>
                    <a:lumOff val="25000"/>
                  </a:prstClr>
                </a:solidFill>
                <a:latin typeface="Calibri" panose="020F0502020204030204"/>
              </a:rPr>
              <a:t>If</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data provider or OBIS node </a:t>
            </a:r>
            <a:r>
              <a:rPr lang="nl-NL" sz="1500" dirty="0" err="1">
                <a:solidFill>
                  <a:prstClr val="black">
                    <a:lumMod val="75000"/>
                    <a:lumOff val="25000"/>
                  </a:prstClr>
                </a:solidFill>
                <a:latin typeface="Calibri" panose="020F0502020204030204"/>
              </a:rPr>
              <a:t>require</a:t>
            </a:r>
            <a:r>
              <a:rPr lang="nl-NL" sz="1500" dirty="0">
                <a:solidFill>
                  <a:prstClr val="black">
                    <a:lumMod val="75000"/>
                    <a:lumOff val="25000"/>
                  </a:prstClr>
                </a:solidFill>
                <a:latin typeface="Calibri" panose="020F0502020204030204"/>
              </a:rPr>
              <a:t> bi- or </a:t>
            </a:r>
            <a:r>
              <a:rPr lang="nl-NL" sz="1500" dirty="0" err="1">
                <a:solidFill>
                  <a:prstClr val="black">
                    <a:lumMod val="75000"/>
                    <a:lumOff val="25000"/>
                  </a:prstClr>
                </a:solidFill>
                <a:latin typeface="Calibri" panose="020F0502020204030204"/>
              </a:rPr>
              <a:t>multilingual</a:t>
            </a:r>
            <a:r>
              <a:rPr lang="nl-NL" sz="1500" dirty="0">
                <a:solidFill>
                  <a:prstClr val="black">
                    <a:lumMod val="75000"/>
                    <a:lumOff val="25000"/>
                  </a:prstClr>
                </a:solidFill>
                <a:latin typeface="Calibri" panose="020F0502020204030204"/>
              </a:rPr>
              <a:t> entries </a:t>
            </a:r>
            <a:r>
              <a:rPr lang="nl-NL" sz="1500" dirty="0" err="1">
                <a:solidFill>
                  <a:prstClr val="black">
                    <a:lumMod val="75000"/>
                    <a:lumOff val="25000"/>
                  </a:prstClr>
                </a:solidFill>
                <a:latin typeface="Calibri" panose="020F0502020204030204"/>
              </a:rPr>
              <a:t>for</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description</a:t>
            </a:r>
            <a:r>
              <a:rPr lang="nl-NL" sz="1500" dirty="0">
                <a:solidFill>
                  <a:prstClr val="black">
                    <a:lumMod val="75000"/>
                    <a:lumOff val="25000"/>
                  </a:prstClr>
                </a:solidFill>
                <a:latin typeface="Calibri" panose="020F0502020204030204"/>
              </a:rPr>
              <a:t> (e.g. </a:t>
            </a:r>
            <a:r>
              <a:rPr lang="nl-NL" sz="1500" dirty="0" err="1">
                <a:solidFill>
                  <a:prstClr val="black">
                    <a:lumMod val="75000"/>
                    <a:lumOff val="25000"/>
                  </a:prstClr>
                </a:solidFill>
                <a:latin typeface="Calibri" panose="020F0502020204030204"/>
              </a:rPr>
              <a:t>due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to</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national</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obligations</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then</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following</a:t>
            </a:r>
            <a:r>
              <a:rPr lang="nl-NL" sz="1500" dirty="0">
                <a:solidFill>
                  <a:prstClr val="black">
                    <a:lumMod val="75000"/>
                    <a:lumOff val="25000"/>
                  </a:prstClr>
                </a:solidFill>
                <a:latin typeface="Calibri" panose="020F0502020204030204"/>
              </a:rPr>
              <a:t> procedure </a:t>
            </a:r>
            <a:r>
              <a:rPr lang="nl-NL" sz="1500" dirty="0" err="1">
                <a:solidFill>
                  <a:prstClr val="black">
                    <a:lumMod val="75000"/>
                    <a:lumOff val="25000"/>
                  </a:prstClr>
                </a:solidFill>
                <a:latin typeface="Calibri" panose="020F0502020204030204"/>
              </a:rPr>
              <a:t>can</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be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followed</a:t>
            </a:r>
            <a:r>
              <a:rPr lang="nl-NL" sz="1500" dirty="0">
                <a:solidFill>
                  <a:prstClr val="black">
                    <a:lumMod val="75000"/>
                    <a:lumOff val="25000"/>
                  </a:prstClr>
                </a:solidFill>
                <a:latin typeface="Calibri" panose="020F0502020204030204"/>
              </a:rPr>
              <a:t>:</a:t>
            </a:r>
          </a:p>
          <a:p>
            <a:pPr marL="342900" indent="-342900" defTabSz="685800" fontAlgn="auto">
              <a:lnSpc>
                <a:spcPct val="100000"/>
              </a:lnSpc>
              <a:spcBef>
                <a:spcPts val="900"/>
              </a:spcBef>
              <a:spcAft>
                <a:spcPts val="150"/>
              </a:spcAft>
              <a:buClr>
                <a:srgbClr val="4472C4"/>
              </a:buClr>
              <a:buFont typeface="+mj-lt"/>
              <a:buAutoNum type="arabicPeriod"/>
            </a:pPr>
            <a:r>
              <a:rPr lang="nl-NL" sz="1500" dirty="0" err="1">
                <a:solidFill>
                  <a:prstClr val="black">
                    <a:lumMod val="75000"/>
                    <a:lumOff val="25000"/>
                  </a:prstClr>
                </a:solidFill>
                <a:latin typeface="Calibri" panose="020F0502020204030204"/>
              </a:rPr>
              <a:t>Indicate</a:t>
            </a:r>
            <a:r>
              <a:rPr lang="nl-NL" sz="1500" dirty="0">
                <a:solidFill>
                  <a:prstClr val="black">
                    <a:lumMod val="75000"/>
                    <a:lumOff val="25000"/>
                  </a:prstClr>
                </a:solidFill>
                <a:latin typeface="Calibri" panose="020F0502020204030204"/>
              </a:rPr>
              <a:t> English as metadata </a:t>
            </a:r>
            <a:r>
              <a:rPr lang="nl-NL" sz="1500" dirty="0" err="1">
                <a:solidFill>
                  <a:prstClr val="black">
                    <a:lumMod val="75000"/>
                    <a:lumOff val="25000"/>
                  </a:prstClr>
                </a:solidFill>
                <a:latin typeface="Calibri" panose="020F0502020204030204"/>
              </a:rPr>
              <a:t>language</a:t>
            </a:r>
            <a:endParaRPr lang="nl-NL" sz="1500" dirty="0">
              <a:solidFill>
                <a:prstClr val="black">
                  <a:lumMod val="75000"/>
                  <a:lumOff val="25000"/>
                </a:prstClr>
              </a:solidFill>
              <a:latin typeface="Calibri" panose="020F0502020204030204"/>
            </a:endParaRPr>
          </a:p>
          <a:p>
            <a:pPr marL="342900" indent="-342900" defTabSz="685800" fontAlgn="auto">
              <a:lnSpc>
                <a:spcPct val="100000"/>
              </a:lnSpc>
              <a:spcBef>
                <a:spcPts val="900"/>
              </a:spcBef>
              <a:spcAft>
                <a:spcPts val="150"/>
              </a:spcAft>
              <a:buClr>
                <a:srgbClr val="4472C4"/>
              </a:buClr>
              <a:buFont typeface="+mj-lt"/>
              <a:buAutoNum type="arabicPeriod"/>
            </a:pPr>
            <a:r>
              <a:rPr lang="nl-NL" sz="1500" dirty="0">
                <a:solidFill>
                  <a:prstClr val="black">
                    <a:lumMod val="75000"/>
                    <a:lumOff val="25000"/>
                  </a:prstClr>
                </a:solidFill>
                <a:latin typeface="Calibri" panose="020F0502020204030204"/>
              </a:rPr>
              <a:t>Enter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English </a:t>
            </a:r>
            <a:r>
              <a:rPr lang="nl-NL" sz="1500" dirty="0" err="1">
                <a:solidFill>
                  <a:prstClr val="black">
                    <a:lumMod val="75000"/>
                    <a:lumOff val="25000"/>
                  </a:prstClr>
                </a:solidFill>
                <a:latin typeface="Calibri" panose="020F0502020204030204"/>
              </a:rPr>
              <a:t>description</a:t>
            </a:r>
            <a:r>
              <a:rPr lang="nl-NL" sz="1500" dirty="0">
                <a:solidFill>
                  <a:prstClr val="black">
                    <a:lumMod val="75000"/>
                    <a:lumOff val="25000"/>
                  </a:prstClr>
                </a:solidFill>
                <a:latin typeface="Calibri" panose="020F0502020204030204"/>
              </a:rPr>
              <a:t> first</a:t>
            </a:r>
          </a:p>
          <a:p>
            <a:pPr marL="342900" indent="-342900" defTabSz="685800" fontAlgn="auto">
              <a:lnSpc>
                <a:spcPct val="100000"/>
              </a:lnSpc>
              <a:spcBef>
                <a:spcPts val="900"/>
              </a:spcBef>
              <a:spcAft>
                <a:spcPts val="150"/>
              </a:spcAft>
              <a:buClr>
                <a:srgbClr val="4472C4"/>
              </a:buClr>
              <a:buFont typeface="+mj-lt"/>
              <a:buAutoNum type="arabicPeriod"/>
            </a:pPr>
            <a:r>
              <a:rPr lang="nl-NL" sz="1500" dirty="0">
                <a:solidFill>
                  <a:prstClr val="black">
                    <a:lumMod val="75000"/>
                    <a:lumOff val="25000"/>
                  </a:prstClr>
                </a:solidFill>
                <a:latin typeface="Calibri" panose="020F0502020204030204"/>
              </a:rPr>
              <a:t>Type a slash (/)</a:t>
            </a:r>
          </a:p>
          <a:p>
            <a:pPr marL="342900" indent="-342900" defTabSz="685800" fontAlgn="auto">
              <a:lnSpc>
                <a:spcPct val="100000"/>
              </a:lnSpc>
              <a:spcBef>
                <a:spcPts val="900"/>
              </a:spcBef>
              <a:spcAft>
                <a:spcPts val="150"/>
              </a:spcAft>
              <a:buClr>
                <a:srgbClr val="4472C4"/>
              </a:buClr>
              <a:buFont typeface="+mj-lt"/>
              <a:buAutoNum type="arabicPeriod"/>
            </a:pPr>
            <a:r>
              <a:rPr lang="nl-NL" sz="1500" dirty="0">
                <a:solidFill>
                  <a:prstClr val="black">
                    <a:lumMod val="75000"/>
                    <a:lumOff val="25000"/>
                  </a:prstClr>
                </a:solidFill>
                <a:latin typeface="Calibri" panose="020F0502020204030204"/>
              </a:rPr>
              <a:t>Enter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description</a:t>
            </a:r>
            <a:r>
              <a:rPr lang="nl-NL" sz="1500" dirty="0">
                <a:solidFill>
                  <a:prstClr val="black">
                    <a:lumMod val="75000"/>
                    <a:lumOff val="25000"/>
                  </a:prstClr>
                </a:solidFill>
                <a:latin typeface="Calibri" panose="020F0502020204030204"/>
              </a:rPr>
              <a:t> in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second </a:t>
            </a:r>
            <a:r>
              <a:rPr lang="nl-NL" sz="1500" dirty="0" err="1">
                <a:solidFill>
                  <a:prstClr val="black">
                    <a:lumMod val="75000"/>
                    <a:lumOff val="25000"/>
                  </a:prstClr>
                </a:solidFill>
                <a:latin typeface="Calibri" panose="020F0502020204030204"/>
              </a:rPr>
              <a:t>language</a:t>
            </a:r>
            <a:endParaRPr lang="nl-NL" sz="1500" dirty="0">
              <a:solidFill>
                <a:prstClr val="black">
                  <a:lumMod val="75000"/>
                  <a:lumOff val="25000"/>
                </a:prstClr>
              </a:solidFill>
              <a:latin typeface="Calibri" panose="020F0502020204030204"/>
            </a:endParaRPr>
          </a:p>
          <a:p>
            <a:pPr marL="68580" indent="-68580" defTabSz="685800" fontAlgn="auto">
              <a:spcBef>
                <a:spcPts val="900"/>
              </a:spcBef>
              <a:spcAft>
                <a:spcPts val="150"/>
              </a:spcAft>
              <a:buClr>
                <a:srgbClr val="4472C4"/>
              </a:buClr>
              <a:buNone/>
            </a:pPr>
            <a:endParaRPr lang="nl-NL" sz="1500" b="1"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endParaRPr lang="nl-NL" sz="1350" dirty="0">
              <a:solidFill>
                <a:prstClr val="black">
                  <a:lumMod val="75000"/>
                  <a:lumOff val="25000"/>
                </a:prstClr>
              </a:solidFill>
              <a:latin typeface="Calibri" panose="020F0502020204030204"/>
            </a:endParaRPr>
          </a:p>
        </p:txBody>
      </p:sp>
    </p:spTree>
    <p:extLst>
      <p:ext uri="{BB962C8B-B14F-4D97-AF65-F5344CB8AC3E}">
        <p14:creationId xmlns:p14="http://schemas.microsoft.com/office/powerpoint/2010/main" val="23398044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Metadata standards</a:t>
            </a:r>
          </a:p>
        </p:txBody>
      </p:sp>
      <p:sp>
        <p:nvSpPr>
          <p:cNvPr id="10" name="Content Placeholder 2"/>
          <p:cNvSpPr txBox="1">
            <a:spLocks/>
          </p:cNvSpPr>
          <p:nvPr/>
        </p:nvSpPr>
        <p:spPr>
          <a:xfrm>
            <a:off x="882967" y="2237423"/>
            <a:ext cx="7483793" cy="321445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68580" indent="-68580" defTabSz="685800" fontAlgn="auto">
              <a:spcBef>
                <a:spcPts val="900"/>
              </a:spcBef>
              <a:spcAft>
                <a:spcPts val="150"/>
              </a:spcAft>
              <a:buClr>
                <a:srgbClr val="4472C4"/>
              </a:buClr>
              <a:buNone/>
            </a:pPr>
            <a:r>
              <a:rPr lang="nl-NL" sz="1500" b="1" dirty="0">
                <a:solidFill>
                  <a:prstClr val="black">
                    <a:lumMod val="75000"/>
                    <a:lumOff val="25000"/>
                  </a:prstClr>
                </a:solidFill>
                <a:latin typeface="Calibri" panose="020F0502020204030204"/>
              </a:rPr>
              <a:t>Contact</a:t>
            </a:r>
          </a:p>
          <a:p>
            <a:pPr marL="68580" indent="-68580" defTabSz="685800" fontAlgn="auto">
              <a:spcBef>
                <a:spcPts val="900"/>
              </a:spcBef>
              <a:spcAft>
                <a:spcPts val="150"/>
              </a:spcAft>
              <a:buClr>
                <a:srgbClr val="4472C4"/>
              </a:buClr>
              <a:buNone/>
            </a:pPr>
            <a:r>
              <a:rPr lang="nl-NL" sz="1500" dirty="0">
                <a:solidFill>
                  <a:prstClr val="black">
                    <a:lumMod val="75000"/>
                    <a:lumOff val="25000"/>
                  </a:prstClr>
                </a:solidFill>
                <a:latin typeface="Calibri" panose="020F0502020204030204"/>
              </a:rPr>
              <a:t>Publisher (</a:t>
            </a:r>
            <a:r>
              <a:rPr lang="nl-NL" sz="1500" dirty="0" err="1">
                <a:solidFill>
                  <a:prstClr val="black">
                    <a:lumMod val="75000"/>
                    <a:lumOff val="25000"/>
                  </a:prstClr>
                </a:solidFill>
                <a:latin typeface="Calibri" panose="020F0502020204030204"/>
              </a:rPr>
              <a:t>institution</a:t>
            </a:r>
            <a:r>
              <a:rPr lang="nl-NL" sz="1500" dirty="0">
                <a:solidFill>
                  <a:prstClr val="black">
                    <a:lumMod val="75000"/>
                    <a:lumOff val="25000"/>
                  </a:prstClr>
                </a:solidFill>
                <a:latin typeface="Calibri" panose="020F0502020204030204"/>
              </a:rPr>
              <a:t>)</a:t>
            </a:r>
          </a:p>
          <a:p>
            <a:pPr marL="68580" indent="-68580" defTabSz="685800" fontAlgn="auto">
              <a:spcBef>
                <a:spcPts val="900"/>
              </a:spcBef>
              <a:spcAft>
                <a:spcPts val="150"/>
              </a:spcAft>
              <a:buClr>
                <a:srgbClr val="4472C4"/>
              </a:buClr>
              <a:buNone/>
            </a:pPr>
            <a:r>
              <a:rPr lang="nl-NL" sz="1500" dirty="0">
                <a:solidFill>
                  <a:prstClr val="black">
                    <a:lumMod val="75000"/>
                    <a:lumOff val="25000"/>
                  </a:prstClr>
                </a:solidFill>
                <a:latin typeface="Calibri" panose="020F0502020204030204"/>
              </a:rPr>
              <a:t>Contact (person + </a:t>
            </a:r>
            <a:r>
              <a:rPr lang="nl-NL" sz="1500" dirty="0" err="1">
                <a:solidFill>
                  <a:prstClr val="black">
                    <a:lumMod val="75000"/>
                    <a:lumOff val="25000"/>
                  </a:prstClr>
                </a:solidFill>
                <a:latin typeface="Calibri" panose="020F0502020204030204"/>
              </a:rPr>
              <a:t>institution</a:t>
            </a:r>
            <a:r>
              <a:rPr lang="nl-NL" sz="1500" dirty="0">
                <a:solidFill>
                  <a:prstClr val="black">
                    <a:lumMod val="75000"/>
                    <a:lumOff val="25000"/>
                  </a:prstClr>
                </a:solidFill>
                <a:latin typeface="Calibri" panose="020F0502020204030204"/>
              </a:rPr>
              <a:t>)</a:t>
            </a:r>
          </a:p>
          <a:p>
            <a:pPr marL="68580" indent="-68580" defTabSz="685800" fontAlgn="auto">
              <a:spcBef>
                <a:spcPts val="900"/>
              </a:spcBef>
              <a:spcAft>
                <a:spcPts val="150"/>
              </a:spcAft>
              <a:buClr>
                <a:srgbClr val="4472C4"/>
              </a:buClr>
              <a:buNone/>
            </a:pPr>
            <a:r>
              <a:rPr lang="nl-NL" sz="1500" dirty="0" err="1">
                <a:solidFill>
                  <a:prstClr val="black">
                    <a:lumMod val="75000"/>
                    <a:lumOff val="25000"/>
                  </a:prstClr>
                </a:solidFill>
                <a:latin typeface="Calibri" panose="020F0502020204030204"/>
              </a:rPr>
              <a:t>Creator</a:t>
            </a:r>
            <a:r>
              <a:rPr lang="nl-NL" sz="1500" dirty="0">
                <a:solidFill>
                  <a:prstClr val="black">
                    <a:lumMod val="75000"/>
                    <a:lumOff val="25000"/>
                  </a:prstClr>
                </a:solidFill>
                <a:latin typeface="Calibri" panose="020F0502020204030204"/>
              </a:rPr>
              <a:t> (person + </a:t>
            </a:r>
            <a:r>
              <a:rPr lang="nl-NL" sz="1500" dirty="0" err="1">
                <a:solidFill>
                  <a:prstClr val="black">
                    <a:lumMod val="75000"/>
                    <a:lumOff val="25000"/>
                  </a:prstClr>
                </a:solidFill>
                <a:latin typeface="Calibri" panose="020F0502020204030204"/>
              </a:rPr>
              <a:t>institution</a:t>
            </a:r>
            <a:r>
              <a:rPr lang="nl-NL" sz="1500" dirty="0">
                <a:solidFill>
                  <a:prstClr val="black">
                    <a:lumMod val="75000"/>
                    <a:lumOff val="25000"/>
                  </a:prstClr>
                </a:solidFill>
                <a:latin typeface="Calibri" panose="020F0502020204030204"/>
              </a:rPr>
              <a:t>)</a:t>
            </a:r>
          </a:p>
          <a:p>
            <a:pPr marL="68580" indent="-68580" defTabSz="685800" fontAlgn="auto">
              <a:spcBef>
                <a:spcPts val="900"/>
              </a:spcBef>
              <a:spcAft>
                <a:spcPts val="150"/>
              </a:spcAft>
              <a:buClr>
                <a:srgbClr val="4472C4"/>
              </a:buClr>
              <a:buNone/>
            </a:pPr>
            <a:r>
              <a:rPr lang="nl-NL" sz="1500" dirty="0" err="1">
                <a:solidFill>
                  <a:prstClr val="black">
                    <a:lumMod val="75000"/>
                    <a:lumOff val="25000"/>
                  </a:prstClr>
                </a:solidFill>
                <a:latin typeface="Calibri" panose="020F0502020204030204"/>
              </a:rPr>
              <a:t>Associate</a:t>
            </a:r>
            <a:r>
              <a:rPr lang="nl-NL" sz="1500" dirty="0">
                <a:solidFill>
                  <a:prstClr val="black">
                    <a:lumMod val="75000"/>
                    <a:lumOff val="25000"/>
                  </a:prstClr>
                </a:solidFill>
                <a:latin typeface="Calibri" panose="020F0502020204030204"/>
              </a:rPr>
              <a:t> party (person + </a:t>
            </a:r>
            <a:r>
              <a:rPr lang="nl-NL" sz="1500" dirty="0" err="1">
                <a:solidFill>
                  <a:prstClr val="black">
                    <a:lumMod val="75000"/>
                    <a:lumOff val="25000"/>
                  </a:prstClr>
                </a:solidFill>
                <a:latin typeface="Calibri" panose="020F0502020204030204"/>
              </a:rPr>
              <a:t>institution</a:t>
            </a:r>
            <a:r>
              <a:rPr lang="nl-NL" sz="1500" dirty="0">
                <a:solidFill>
                  <a:prstClr val="black">
                    <a:lumMod val="75000"/>
                    <a:lumOff val="25000"/>
                  </a:prstClr>
                </a:solidFill>
                <a:latin typeface="Calibri" panose="020F0502020204030204"/>
              </a:rPr>
              <a:t>)</a:t>
            </a:r>
          </a:p>
          <a:p>
            <a:pPr marL="288036" lvl="1" indent="-137160" defTabSz="685800" fontAlgn="auto">
              <a:spcBef>
                <a:spcPts val="150"/>
              </a:spcBef>
              <a:spcAft>
                <a:spcPts val="300"/>
              </a:spcAft>
              <a:buClr>
                <a:srgbClr val="4472C4"/>
              </a:buClr>
            </a:pPr>
            <a:r>
              <a:rPr lang="nl-NL" sz="1350" dirty="0" err="1">
                <a:solidFill>
                  <a:prstClr val="black">
                    <a:lumMod val="75000"/>
                    <a:lumOff val="25000"/>
                  </a:prstClr>
                </a:solidFill>
                <a:latin typeface="Calibri" panose="020F0502020204030204"/>
              </a:rPr>
              <a:t>Originator</a:t>
            </a: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r>
              <a:rPr lang="nl-NL" sz="1350" dirty="0">
                <a:solidFill>
                  <a:prstClr val="black">
                    <a:lumMod val="75000"/>
                    <a:lumOff val="25000"/>
                  </a:prstClr>
                </a:solidFill>
                <a:latin typeface="Calibri" panose="020F0502020204030204"/>
              </a:rPr>
              <a:t>Content provider</a:t>
            </a:r>
          </a:p>
          <a:p>
            <a:pPr marL="288036" lvl="1" indent="-137160" defTabSz="685800" fontAlgn="auto">
              <a:spcBef>
                <a:spcPts val="150"/>
              </a:spcBef>
              <a:spcAft>
                <a:spcPts val="300"/>
              </a:spcAft>
              <a:buClr>
                <a:srgbClr val="4472C4"/>
              </a:buClr>
            </a:pPr>
            <a:r>
              <a:rPr lang="nl-NL" sz="1350" dirty="0" err="1">
                <a:solidFill>
                  <a:prstClr val="black">
                    <a:lumMod val="75000"/>
                    <a:lumOff val="25000"/>
                  </a:prstClr>
                </a:solidFill>
                <a:latin typeface="Calibri" panose="020F0502020204030204"/>
              </a:rPr>
              <a:t>Principle</a:t>
            </a:r>
            <a:r>
              <a:rPr lang="nl-NL" sz="1350" dirty="0">
                <a:solidFill>
                  <a:prstClr val="black">
                    <a:lumMod val="75000"/>
                    <a:lumOff val="25000"/>
                  </a:prstClr>
                </a:solidFill>
                <a:latin typeface="Calibri" panose="020F0502020204030204"/>
              </a:rPr>
              <a:t> investigator</a:t>
            </a:r>
          </a:p>
          <a:p>
            <a:pPr marL="288036" lvl="1" indent="-137160" defTabSz="685800" fontAlgn="auto">
              <a:spcBef>
                <a:spcPts val="150"/>
              </a:spcBef>
              <a:spcAft>
                <a:spcPts val="300"/>
              </a:spcAft>
              <a:buClr>
                <a:srgbClr val="4472C4"/>
              </a:buClr>
            </a:pPr>
            <a:r>
              <a:rPr lang="nl-NL" sz="1350" dirty="0" err="1">
                <a:solidFill>
                  <a:prstClr val="black">
                    <a:lumMod val="75000"/>
                    <a:lumOff val="25000"/>
                  </a:prstClr>
                </a:solidFill>
                <a:latin typeface="Calibri" panose="020F0502020204030204"/>
              </a:rPr>
              <a:t>Custodian</a:t>
            </a:r>
            <a:r>
              <a:rPr lang="nl-NL" sz="1350" dirty="0">
                <a:solidFill>
                  <a:prstClr val="black">
                    <a:lumMod val="75000"/>
                    <a:lumOff val="25000"/>
                  </a:prstClr>
                </a:solidFill>
                <a:latin typeface="Calibri" panose="020F0502020204030204"/>
              </a:rPr>
              <a:t> steward</a:t>
            </a:r>
          </a:p>
          <a:p>
            <a:pPr marL="288036" lvl="1" indent="-137160" defTabSz="685800" fontAlgn="auto">
              <a:spcBef>
                <a:spcPts val="150"/>
              </a:spcBef>
              <a:spcAft>
                <a:spcPts val="300"/>
              </a:spcAft>
              <a:buClr>
                <a:srgbClr val="4472C4"/>
              </a:buClr>
            </a:pPr>
            <a:r>
              <a:rPr lang="nl-NL" sz="1350" dirty="0" err="1">
                <a:solidFill>
                  <a:prstClr val="black">
                    <a:lumMod val="75000"/>
                    <a:lumOff val="25000"/>
                  </a:prstClr>
                </a:solidFill>
                <a:latin typeface="Calibri" panose="020F0502020204030204"/>
              </a:rPr>
              <a:t>Owner</a:t>
            </a: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r>
              <a:rPr lang="nl-NL" sz="1350" dirty="0">
                <a:solidFill>
                  <a:prstClr val="black">
                    <a:lumMod val="75000"/>
                    <a:lumOff val="25000"/>
                  </a:prstClr>
                </a:solidFill>
                <a:latin typeface="Calibri" panose="020F0502020204030204"/>
              </a:rPr>
              <a:t>Point of contact</a:t>
            </a:r>
          </a:p>
          <a:p>
            <a:pPr marL="288036" lvl="1" indent="-137160" defTabSz="685800" fontAlgn="auto">
              <a:spcBef>
                <a:spcPts val="150"/>
              </a:spcBef>
              <a:spcAft>
                <a:spcPts val="300"/>
              </a:spcAft>
              <a:buClr>
                <a:srgbClr val="4472C4"/>
              </a:buClr>
            </a:pPr>
            <a:r>
              <a:rPr lang="nl-NL" sz="1350" dirty="0">
                <a:solidFill>
                  <a:prstClr val="black">
                    <a:lumMod val="75000"/>
                    <a:lumOff val="25000"/>
                  </a:prstClr>
                </a:solidFill>
                <a:latin typeface="Calibri" panose="020F0502020204030204"/>
              </a:rPr>
              <a:t>..</a:t>
            </a:r>
          </a:p>
          <a:p>
            <a:pPr marL="288036" lvl="1" indent="-137160" defTabSz="685800" fontAlgn="auto">
              <a:spcBef>
                <a:spcPts val="150"/>
              </a:spcBef>
              <a:spcAft>
                <a:spcPts val="300"/>
              </a:spcAft>
              <a:buClr>
                <a:srgbClr val="4472C4"/>
              </a:buClr>
            </a:pP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endParaRPr lang="nl-NL" sz="1350" dirty="0">
              <a:solidFill>
                <a:prstClr val="black">
                  <a:lumMod val="75000"/>
                  <a:lumOff val="25000"/>
                </a:prstClr>
              </a:solidFill>
              <a:latin typeface="Calibri" panose="020F0502020204030204"/>
            </a:endParaRPr>
          </a:p>
        </p:txBody>
      </p:sp>
    </p:spTree>
    <p:extLst>
      <p:ext uri="{BB962C8B-B14F-4D97-AF65-F5344CB8AC3E}">
        <p14:creationId xmlns:p14="http://schemas.microsoft.com/office/powerpoint/2010/main" val="25191795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Metadata standards</a:t>
            </a:r>
          </a:p>
        </p:txBody>
      </p:sp>
      <p:sp>
        <p:nvSpPr>
          <p:cNvPr id="10" name="Content Placeholder 2"/>
          <p:cNvSpPr txBox="1">
            <a:spLocks/>
          </p:cNvSpPr>
          <p:nvPr/>
        </p:nvSpPr>
        <p:spPr>
          <a:xfrm>
            <a:off x="882967" y="2237423"/>
            <a:ext cx="7483793" cy="321445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68580" indent="-68580" defTabSz="685800" fontAlgn="auto">
              <a:spcBef>
                <a:spcPts val="900"/>
              </a:spcBef>
              <a:spcAft>
                <a:spcPts val="150"/>
              </a:spcAft>
              <a:buClr>
                <a:srgbClr val="4472C4"/>
              </a:buClr>
              <a:buNone/>
            </a:pPr>
            <a:r>
              <a:rPr lang="nl-NL" sz="1500" b="1" dirty="0" err="1">
                <a:solidFill>
                  <a:prstClr val="black">
                    <a:lumMod val="75000"/>
                    <a:lumOff val="25000"/>
                  </a:prstClr>
                </a:solidFill>
                <a:latin typeface="Calibri" panose="020F0502020204030204"/>
              </a:rPr>
              <a:t>Citation</a:t>
            </a:r>
            <a:endParaRPr lang="nl-NL" sz="1500" b="1" dirty="0">
              <a:solidFill>
                <a:prstClr val="black">
                  <a:lumMod val="75000"/>
                  <a:lumOff val="25000"/>
                </a:prstClr>
              </a:solidFill>
              <a:latin typeface="Calibri" panose="020F0502020204030204"/>
            </a:endParaRPr>
          </a:p>
          <a:p>
            <a:pPr marL="68580" indent="-68580" defTabSz="685800" fontAlgn="auto">
              <a:spcBef>
                <a:spcPts val="900"/>
              </a:spcBef>
              <a:spcAft>
                <a:spcPts val="150"/>
              </a:spcAft>
              <a:buClr>
                <a:srgbClr val="4472C4"/>
              </a:buClr>
            </a:pPr>
            <a:r>
              <a:rPr lang="nl-NL" sz="1500" dirty="0" err="1">
                <a:solidFill>
                  <a:prstClr val="black">
                    <a:lumMod val="75000"/>
                    <a:lumOff val="25000"/>
                  </a:prstClr>
                </a:solidFill>
                <a:latin typeface="Calibri" panose="020F0502020204030204"/>
              </a:rPr>
              <a:t>Comparable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to</a:t>
            </a:r>
            <a:r>
              <a:rPr lang="nl-NL" sz="1500" dirty="0">
                <a:solidFill>
                  <a:prstClr val="black">
                    <a:lumMod val="75000"/>
                    <a:lumOff val="25000"/>
                  </a:prstClr>
                </a:solidFill>
                <a:latin typeface="Calibri" panose="020F0502020204030204"/>
              </a:rPr>
              <a:t> a </a:t>
            </a:r>
            <a:r>
              <a:rPr lang="nl-NL" sz="1500" dirty="0" err="1">
                <a:solidFill>
                  <a:prstClr val="black">
                    <a:lumMod val="75000"/>
                    <a:lumOff val="25000"/>
                  </a:prstClr>
                </a:solidFill>
                <a:latin typeface="Calibri" panose="020F0502020204030204"/>
              </a:rPr>
              <a:t>publication</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reference</a:t>
            </a:r>
            <a:endParaRPr lang="nl-NL" sz="1500" dirty="0">
              <a:solidFill>
                <a:prstClr val="black">
                  <a:lumMod val="75000"/>
                  <a:lumOff val="25000"/>
                </a:prstClr>
              </a:solidFill>
              <a:latin typeface="Calibri" panose="020F0502020204030204"/>
            </a:endParaRPr>
          </a:p>
          <a:p>
            <a:pPr marL="68580" indent="-68580" defTabSz="685800" fontAlgn="auto">
              <a:spcBef>
                <a:spcPts val="900"/>
              </a:spcBef>
              <a:spcAft>
                <a:spcPts val="150"/>
              </a:spcAft>
              <a:buClr>
                <a:srgbClr val="4472C4"/>
              </a:buClr>
            </a:pPr>
            <a:r>
              <a:rPr lang="nl-NL" sz="1500" dirty="0" err="1">
                <a:solidFill>
                  <a:prstClr val="black">
                    <a:lumMod val="75000"/>
                    <a:lumOff val="25000"/>
                  </a:prstClr>
                </a:solidFill>
                <a:latin typeface="Calibri" panose="020F0502020204030204"/>
              </a:rPr>
              <a:t>Should</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contain</a:t>
            </a:r>
            <a:r>
              <a:rPr lang="nl-NL" sz="1500" dirty="0">
                <a:solidFill>
                  <a:prstClr val="black">
                    <a:lumMod val="75000"/>
                    <a:lumOff val="25000"/>
                  </a:prstClr>
                </a:solidFill>
                <a:latin typeface="Calibri" panose="020F0502020204030204"/>
              </a:rPr>
              <a:t>:</a:t>
            </a:r>
          </a:p>
          <a:p>
            <a:pPr marL="288036" lvl="1" indent="-137160" defTabSz="685800" fontAlgn="auto">
              <a:spcBef>
                <a:spcPts val="150"/>
              </a:spcBef>
              <a:spcAft>
                <a:spcPts val="300"/>
              </a:spcAft>
              <a:buClr>
                <a:srgbClr val="4472C4"/>
              </a:buClr>
            </a:pPr>
            <a:r>
              <a:rPr lang="nl-NL" sz="1350" dirty="0" err="1">
                <a:solidFill>
                  <a:prstClr val="black">
                    <a:lumMod val="75000"/>
                    <a:lumOff val="25000"/>
                  </a:prstClr>
                </a:solidFill>
                <a:latin typeface="Calibri" panose="020F0502020204030204"/>
              </a:rPr>
              <a:t>Authors</a:t>
            </a:r>
            <a:r>
              <a:rPr lang="nl-NL" sz="1350" dirty="0">
                <a:solidFill>
                  <a:prstClr val="black">
                    <a:lumMod val="75000"/>
                    <a:lumOff val="25000"/>
                  </a:prstClr>
                </a:solidFill>
                <a:latin typeface="Calibri" panose="020F0502020204030204"/>
              </a:rPr>
              <a:t> (e.g. data collectors, </a:t>
            </a:r>
            <a:r>
              <a:rPr lang="nl-NL" sz="1350" dirty="0" err="1">
                <a:solidFill>
                  <a:prstClr val="black">
                    <a:lumMod val="75000"/>
                    <a:lumOff val="25000"/>
                  </a:prstClr>
                </a:solidFill>
                <a:latin typeface="Calibri" panose="020F0502020204030204"/>
              </a:rPr>
              <a:t>responsible</a:t>
            </a:r>
            <a:r>
              <a:rPr lang="nl-NL" sz="1350" dirty="0">
                <a:solidFill>
                  <a:prstClr val="black">
                    <a:lumMod val="75000"/>
                    <a:lumOff val="25000"/>
                  </a:prstClr>
                </a:solidFill>
                <a:latin typeface="Calibri" panose="020F0502020204030204"/>
              </a:rPr>
              <a:t> </a:t>
            </a:r>
            <a:r>
              <a:rPr lang="nl-NL" sz="1350" dirty="0" err="1">
                <a:solidFill>
                  <a:prstClr val="black">
                    <a:lumMod val="75000"/>
                    <a:lumOff val="25000"/>
                  </a:prstClr>
                </a:solidFill>
                <a:latin typeface="Calibri" panose="020F0502020204030204"/>
              </a:rPr>
              <a:t>researchers</a:t>
            </a:r>
            <a:r>
              <a:rPr lang="nl-NL" sz="1350" dirty="0">
                <a:solidFill>
                  <a:prstClr val="black">
                    <a:lumMod val="75000"/>
                    <a:lumOff val="25000"/>
                  </a:prstClr>
                </a:solidFill>
                <a:latin typeface="Calibri" panose="020F0502020204030204"/>
              </a:rPr>
              <a:t>, data managers, …)</a:t>
            </a:r>
          </a:p>
          <a:p>
            <a:pPr marL="288036" lvl="1" indent="-137160" defTabSz="685800" fontAlgn="auto">
              <a:spcBef>
                <a:spcPts val="150"/>
              </a:spcBef>
              <a:spcAft>
                <a:spcPts val="300"/>
              </a:spcAft>
              <a:buClr>
                <a:srgbClr val="4472C4"/>
              </a:buClr>
            </a:pPr>
            <a:r>
              <a:rPr lang="nl-NL" sz="1350" dirty="0" err="1">
                <a:solidFill>
                  <a:prstClr val="black">
                    <a:lumMod val="75000"/>
                    <a:lumOff val="25000"/>
                  </a:prstClr>
                </a:solidFill>
                <a:latin typeface="Calibri" panose="020F0502020204030204"/>
              </a:rPr>
              <a:t>Publication</a:t>
            </a:r>
            <a:r>
              <a:rPr lang="nl-NL" sz="1350" dirty="0">
                <a:solidFill>
                  <a:prstClr val="black">
                    <a:lumMod val="75000"/>
                    <a:lumOff val="25000"/>
                  </a:prstClr>
                </a:solidFill>
                <a:latin typeface="Calibri" panose="020F0502020204030204"/>
              </a:rPr>
              <a:t> </a:t>
            </a:r>
            <a:r>
              <a:rPr lang="nl-NL" sz="1350" dirty="0" err="1">
                <a:solidFill>
                  <a:prstClr val="black">
                    <a:lumMod val="75000"/>
                    <a:lumOff val="25000"/>
                  </a:prstClr>
                </a:solidFill>
                <a:latin typeface="Calibri" panose="020F0502020204030204"/>
              </a:rPr>
              <a:t>year</a:t>
            </a: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r>
              <a:rPr lang="nl-NL" sz="1350" dirty="0">
                <a:solidFill>
                  <a:prstClr val="black">
                    <a:lumMod val="75000"/>
                    <a:lumOff val="25000"/>
                  </a:prstClr>
                </a:solidFill>
                <a:latin typeface="Calibri" panose="020F0502020204030204"/>
              </a:rPr>
              <a:t>Dataset </a:t>
            </a:r>
            <a:r>
              <a:rPr lang="nl-NL" sz="1350" dirty="0" err="1">
                <a:solidFill>
                  <a:prstClr val="black">
                    <a:lumMod val="75000"/>
                    <a:lumOff val="25000"/>
                  </a:prstClr>
                </a:solidFill>
                <a:latin typeface="Calibri" panose="020F0502020204030204"/>
              </a:rPr>
              <a:t>title</a:t>
            </a: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r>
              <a:rPr lang="nl-NL" sz="1350" dirty="0">
                <a:solidFill>
                  <a:prstClr val="black">
                    <a:lumMod val="75000"/>
                    <a:lumOff val="25000"/>
                  </a:prstClr>
                </a:solidFill>
                <a:latin typeface="Calibri" panose="020F0502020204030204"/>
              </a:rPr>
              <a:t>Name of </a:t>
            </a:r>
            <a:r>
              <a:rPr lang="nl-NL" sz="1350" dirty="0" err="1">
                <a:solidFill>
                  <a:prstClr val="black">
                    <a:lumMod val="75000"/>
                    <a:lumOff val="25000"/>
                  </a:prstClr>
                </a:solidFill>
                <a:latin typeface="Calibri" panose="020F0502020204030204"/>
              </a:rPr>
              <a:t>the</a:t>
            </a:r>
            <a:r>
              <a:rPr lang="nl-NL" sz="1350" dirty="0">
                <a:solidFill>
                  <a:prstClr val="black">
                    <a:lumMod val="75000"/>
                    <a:lumOff val="25000"/>
                  </a:prstClr>
                </a:solidFill>
                <a:latin typeface="Calibri" panose="020F0502020204030204"/>
              </a:rPr>
              <a:t> </a:t>
            </a:r>
            <a:r>
              <a:rPr lang="nl-NL" sz="1350" dirty="0" err="1">
                <a:solidFill>
                  <a:prstClr val="black">
                    <a:lumMod val="75000"/>
                    <a:lumOff val="25000"/>
                  </a:prstClr>
                </a:solidFill>
                <a:latin typeface="Calibri" panose="020F0502020204030204"/>
              </a:rPr>
              <a:t>organizations</a:t>
            </a:r>
            <a:r>
              <a:rPr lang="nl-NL" sz="1350" dirty="0">
                <a:solidFill>
                  <a:prstClr val="black">
                    <a:lumMod val="75000"/>
                    <a:lumOff val="25000"/>
                  </a:prstClr>
                </a:solidFill>
                <a:latin typeface="Calibri" panose="020F0502020204030204"/>
              </a:rPr>
              <a:t> </a:t>
            </a:r>
            <a:r>
              <a:rPr lang="nl-NL" sz="1350" dirty="0" err="1">
                <a:solidFill>
                  <a:prstClr val="black">
                    <a:lumMod val="75000"/>
                    <a:lumOff val="25000"/>
                  </a:prstClr>
                </a:solidFill>
                <a:latin typeface="Calibri" panose="020F0502020204030204"/>
              </a:rPr>
              <a:t>involved</a:t>
            </a:r>
            <a:r>
              <a:rPr lang="nl-NL" sz="1350" dirty="0">
                <a:solidFill>
                  <a:prstClr val="black">
                    <a:lumMod val="75000"/>
                    <a:lumOff val="25000"/>
                  </a:prstClr>
                </a:solidFill>
                <a:latin typeface="Calibri" panose="020F0502020204030204"/>
              </a:rPr>
              <a:t> </a:t>
            </a:r>
            <a:r>
              <a:rPr lang="nl-NL" sz="1350" dirty="0" err="1">
                <a:solidFill>
                  <a:prstClr val="black">
                    <a:lumMod val="75000"/>
                    <a:lumOff val="25000"/>
                  </a:prstClr>
                </a:solidFill>
                <a:latin typeface="Calibri" panose="020F0502020204030204"/>
              </a:rPr>
              <a:t>when</a:t>
            </a:r>
            <a:r>
              <a:rPr lang="nl-NL" sz="1350" dirty="0">
                <a:solidFill>
                  <a:prstClr val="black">
                    <a:lumMod val="75000"/>
                    <a:lumOff val="25000"/>
                  </a:prstClr>
                </a:solidFill>
                <a:latin typeface="Calibri" panose="020F0502020204030204"/>
              </a:rPr>
              <a:t> different </a:t>
            </a:r>
            <a:r>
              <a:rPr lang="nl-NL" sz="1350" dirty="0" err="1">
                <a:solidFill>
                  <a:prstClr val="black">
                    <a:lumMod val="75000"/>
                    <a:lumOff val="25000"/>
                  </a:prstClr>
                </a:solidFill>
                <a:latin typeface="Calibri" panose="020F0502020204030204"/>
              </a:rPr>
              <a:t>from</a:t>
            </a:r>
            <a:r>
              <a:rPr lang="nl-NL" sz="1350" dirty="0">
                <a:solidFill>
                  <a:prstClr val="black">
                    <a:lumMod val="75000"/>
                    <a:lumOff val="25000"/>
                  </a:prstClr>
                </a:solidFill>
                <a:latin typeface="Calibri" panose="020F0502020204030204"/>
              </a:rPr>
              <a:t> </a:t>
            </a:r>
            <a:r>
              <a:rPr lang="nl-NL" sz="1350" dirty="0" err="1">
                <a:solidFill>
                  <a:prstClr val="black">
                    <a:lumMod val="75000"/>
                    <a:lumOff val="25000"/>
                  </a:prstClr>
                </a:solidFill>
                <a:latin typeface="Calibri" panose="020F0502020204030204"/>
              </a:rPr>
              <a:t>publisher</a:t>
            </a: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r>
              <a:rPr lang="nl-NL" sz="1350" dirty="0">
                <a:solidFill>
                  <a:prstClr val="black">
                    <a:lumMod val="75000"/>
                    <a:lumOff val="25000"/>
                  </a:prstClr>
                </a:solidFill>
                <a:latin typeface="Calibri" panose="020F0502020204030204"/>
              </a:rPr>
              <a:t>Publisher (</a:t>
            </a:r>
            <a:r>
              <a:rPr lang="nl-NL" sz="1350" dirty="0" err="1">
                <a:solidFill>
                  <a:prstClr val="black">
                    <a:lumMod val="75000"/>
                    <a:lumOff val="25000"/>
                  </a:prstClr>
                </a:solidFill>
                <a:latin typeface="Calibri" panose="020F0502020204030204"/>
              </a:rPr>
              <a:t>can</a:t>
            </a:r>
            <a:r>
              <a:rPr lang="nl-NL" sz="1350" dirty="0">
                <a:solidFill>
                  <a:prstClr val="black">
                    <a:lumMod val="75000"/>
                    <a:lumOff val="25000"/>
                  </a:prstClr>
                </a:solidFill>
                <a:latin typeface="Calibri" panose="020F0502020204030204"/>
              </a:rPr>
              <a:t> </a:t>
            </a:r>
            <a:r>
              <a:rPr lang="nl-NL" sz="1350" dirty="0" err="1">
                <a:solidFill>
                  <a:prstClr val="black">
                    <a:lumMod val="75000"/>
                    <a:lumOff val="25000"/>
                  </a:prstClr>
                </a:solidFill>
                <a:latin typeface="Calibri" panose="020F0502020204030204"/>
              </a:rPr>
              <a:t>be</a:t>
            </a:r>
            <a:r>
              <a:rPr lang="nl-NL" sz="1350" dirty="0">
                <a:solidFill>
                  <a:prstClr val="black">
                    <a:lumMod val="75000"/>
                    <a:lumOff val="25000"/>
                  </a:prstClr>
                </a:solidFill>
                <a:latin typeface="Calibri" panose="020F0502020204030204"/>
              </a:rPr>
              <a:t> </a:t>
            </a:r>
            <a:r>
              <a:rPr lang="nl-NL" sz="1350" dirty="0" err="1">
                <a:solidFill>
                  <a:prstClr val="black">
                    <a:lumMod val="75000"/>
                    <a:lumOff val="25000"/>
                  </a:prstClr>
                </a:solidFill>
                <a:latin typeface="Calibri" panose="020F0502020204030204"/>
              </a:rPr>
              <a:t>the</a:t>
            </a:r>
            <a:r>
              <a:rPr lang="nl-NL" sz="1350" dirty="0">
                <a:solidFill>
                  <a:prstClr val="black">
                    <a:lumMod val="75000"/>
                    <a:lumOff val="25000"/>
                  </a:prstClr>
                </a:solidFill>
                <a:latin typeface="Calibri" panose="020F0502020204030204"/>
              </a:rPr>
              <a:t> OBIS node)</a:t>
            </a:r>
          </a:p>
          <a:p>
            <a:pPr marL="288036" lvl="1" indent="-137160" defTabSz="685800" fontAlgn="auto">
              <a:spcBef>
                <a:spcPts val="150"/>
              </a:spcBef>
              <a:spcAft>
                <a:spcPts val="300"/>
              </a:spcAft>
              <a:buClr>
                <a:srgbClr val="4472C4"/>
              </a:buClr>
            </a:pPr>
            <a:r>
              <a:rPr lang="nl-NL" sz="1350" dirty="0">
                <a:solidFill>
                  <a:prstClr val="black">
                    <a:lumMod val="75000"/>
                    <a:lumOff val="25000"/>
                  </a:prstClr>
                </a:solidFill>
                <a:latin typeface="Calibri" panose="020F0502020204030204"/>
              </a:rPr>
              <a:t>Dataset type (e.g. </a:t>
            </a:r>
            <a:r>
              <a:rPr lang="nl-NL" sz="1350" dirty="0" err="1">
                <a:solidFill>
                  <a:prstClr val="black">
                    <a:lumMod val="75000"/>
                    <a:lumOff val="25000"/>
                  </a:prstClr>
                </a:solidFill>
                <a:latin typeface="Calibri" panose="020F0502020204030204"/>
              </a:rPr>
              <a:t>occurrence</a:t>
            </a:r>
            <a:r>
              <a:rPr lang="nl-NL" sz="1350" dirty="0">
                <a:solidFill>
                  <a:prstClr val="black">
                    <a:lumMod val="75000"/>
                    <a:lumOff val="25000"/>
                  </a:prstClr>
                </a:solidFill>
                <a:latin typeface="Calibri" panose="020F0502020204030204"/>
              </a:rPr>
              <a:t>, sampling event)</a:t>
            </a:r>
          </a:p>
          <a:p>
            <a:pPr marL="288036" lvl="1" indent="-137160" defTabSz="685800" fontAlgn="auto">
              <a:spcBef>
                <a:spcPts val="150"/>
              </a:spcBef>
              <a:spcAft>
                <a:spcPts val="300"/>
              </a:spcAft>
              <a:buClr>
                <a:srgbClr val="4472C4"/>
              </a:buClr>
            </a:pPr>
            <a:r>
              <a:rPr lang="nl-NL" sz="1350" dirty="0">
                <a:solidFill>
                  <a:prstClr val="black">
                    <a:lumMod val="75000"/>
                    <a:lumOff val="25000"/>
                  </a:prstClr>
                </a:solidFill>
                <a:latin typeface="Calibri" panose="020F0502020204030204"/>
              </a:rPr>
              <a:t>Version </a:t>
            </a:r>
            <a:r>
              <a:rPr lang="nl-NL" sz="1350" dirty="0" err="1">
                <a:solidFill>
                  <a:prstClr val="black">
                    <a:lumMod val="75000"/>
                    <a:lumOff val="25000"/>
                  </a:prstClr>
                </a:solidFill>
                <a:latin typeface="Calibri" panose="020F0502020204030204"/>
              </a:rPr>
              <a:t>number</a:t>
            </a: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r>
              <a:rPr lang="nl-NL" sz="1350" dirty="0">
                <a:solidFill>
                  <a:prstClr val="black">
                    <a:lumMod val="75000"/>
                    <a:lumOff val="25000"/>
                  </a:prstClr>
                </a:solidFill>
                <a:latin typeface="Calibri" panose="020F0502020204030204"/>
              </a:rPr>
              <a:t>IPT dataset </a:t>
            </a:r>
            <a:r>
              <a:rPr lang="nl-NL" sz="1350" dirty="0" err="1">
                <a:solidFill>
                  <a:prstClr val="black">
                    <a:lumMod val="75000"/>
                    <a:lumOff val="25000"/>
                  </a:prstClr>
                </a:solidFill>
                <a:latin typeface="Calibri" panose="020F0502020204030204"/>
              </a:rPr>
              <a:t>url</a:t>
            </a: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endParaRPr lang="nl-NL" sz="1350" dirty="0">
              <a:solidFill>
                <a:prstClr val="black">
                  <a:lumMod val="75000"/>
                  <a:lumOff val="25000"/>
                </a:prstClr>
              </a:solidFill>
              <a:latin typeface="Calibri" panose="020F0502020204030204"/>
            </a:endParaRPr>
          </a:p>
          <a:p>
            <a:pPr marL="288036" lvl="1" indent="-137160" defTabSz="685800" fontAlgn="auto">
              <a:spcBef>
                <a:spcPts val="150"/>
              </a:spcBef>
              <a:spcAft>
                <a:spcPts val="300"/>
              </a:spcAft>
              <a:buClr>
                <a:srgbClr val="4472C4"/>
              </a:buClr>
            </a:pPr>
            <a:endParaRPr lang="nl-NL" sz="1350" dirty="0">
              <a:solidFill>
                <a:prstClr val="black">
                  <a:lumMod val="75000"/>
                  <a:lumOff val="25000"/>
                </a:prstClr>
              </a:solidFill>
              <a:latin typeface="Calibri" panose="020F0502020204030204"/>
            </a:endParaRPr>
          </a:p>
          <a:p>
            <a:pPr marL="68580" indent="-68580" defTabSz="685800" fontAlgn="auto">
              <a:spcBef>
                <a:spcPts val="900"/>
              </a:spcBef>
              <a:spcAft>
                <a:spcPts val="150"/>
              </a:spcAft>
              <a:buClr>
                <a:srgbClr val="4472C4"/>
              </a:buClr>
            </a:pPr>
            <a:r>
              <a:rPr lang="nl-NL" sz="1500" dirty="0" err="1">
                <a:solidFill>
                  <a:prstClr val="black">
                    <a:lumMod val="75000"/>
                    <a:lumOff val="25000"/>
                  </a:prstClr>
                </a:solidFill>
                <a:latin typeface="Calibri" panose="020F0502020204030204"/>
              </a:rPr>
              <a:t>Note</a:t>
            </a:r>
            <a:r>
              <a:rPr lang="nl-NL" sz="1500" dirty="0">
                <a:solidFill>
                  <a:prstClr val="black">
                    <a:lumMod val="75000"/>
                    <a:lumOff val="25000"/>
                  </a:prstClr>
                </a:solidFill>
                <a:latin typeface="Calibri" panose="020F0502020204030204"/>
              </a:rPr>
              <a:t>: IPT has </a:t>
            </a:r>
            <a:r>
              <a:rPr lang="nl-NL" sz="1500" dirty="0" err="1">
                <a:solidFill>
                  <a:prstClr val="black">
                    <a:lumMod val="75000"/>
                    <a:lumOff val="25000"/>
                  </a:prstClr>
                </a:solidFill>
                <a:latin typeface="Calibri" panose="020F0502020204030204"/>
              </a:rPr>
              <a:t>an</a:t>
            </a:r>
            <a:r>
              <a:rPr lang="nl-NL" sz="1500" dirty="0">
                <a:solidFill>
                  <a:prstClr val="black">
                    <a:lumMod val="75000"/>
                    <a:lumOff val="25000"/>
                  </a:prstClr>
                </a:solidFill>
                <a:latin typeface="Calibri" panose="020F0502020204030204"/>
              </a:rPr>
              <a:t> option </a:t>
            </a:r>
            <a:r>
              <a:rPr lang="nl-NL" sz="1500" dirty="0" err="1">
                <a:solidFill>
                  <a:prstClr val="black">
                    <a:lumMod val="75000"/>
                    <a:lumOff val="25000"/>
                  </a:prstClr>
                </a:solidFill>
                <a:latin typeface="Calibri" panose="020F0502020204030204"/>
              </a:rPr>
              <a:t>to</a:t>
            </a:r>
            <a:r>
              <a:rPr lang="nl-NL" sz="1500" dirty="0">
                <a:solidFill>
                  <a:prstClr val="black">
                    <a:lumMod val="75000"/>
                    <a:lumOff val="25000"/>
                  </a:prstClr>
                </a:solidFill>
                <a:latin typeface="Calibri" panose="020F0502020204030204"/>
              </a:rPr>
              <a:t> auto-</a:t>
            </a:r>
            <a:r>
              <a:rPr lang="nl-NL" sz="1500" dirty="0" err="1">
                <a:solidFill>
                  <a:prstClr val="black">
                    <a:lumMod val="75000"/>
                    <a:lumOff val="25000"/>
                  </a:prstClr>
                </a:solidFill>
                <a:latin typeface="Calibri" panose="020F0502020204030204"/>
              </a:rPr>
              <a:t>generate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citation</a:t>
            </a:r>
            <a:r>
              <a:rPr lang="nl-NL" sz="1500" dirty="0">
                <a:solidFill>
                  <a:prstClr val="black">
                    <a:lumMod val="75000"/>
                    <a:lumOff val="25000"/>
                  </a:prstClr>
                </a:solidFill>
                <a:latin typeface="Calibri" panose="020F0502020204030204"/>
              </a:rPr>
              <a:t> </a:t>
            </a:r>
            <a:r>
              <a:rPr lang="nl-NL" sz="1500" dirty="0" err="1">
                <a:solidFill>
                  <a:prstClr val="black">
                    <a:lumMod val="75000"/>
                    <a:lumOff val="25000"/>
                  </a:prstClr>
                </a:solidFill>
                <a:latin typeface="Calibri" panose="020F0502020204030204"/>
              </a:rPr>
              <a:t>based</a:t>
            </a:r>
            <a:r>
              <a:rPr lang="nl-NL" sz="1500" dirty="0">
                <a:solidFill>
                  <a:prstClr val="black">
                    <a:lumMod val="75000"/>
                    <a:lumOff val="25000"/>
                  </a:prstClr>
                </a:solidFill>
                <a:latin typeface="Calibri" panose="020F0502020204030204"/>
              </a:rPr>
              <a:t> on </a:t>
            </a:r>
            <a:r>
              <a:rPr lang="nl-NL" sz="1500" dirty="0" err="1">
                <a:solidFill>
                  <a:prstClr val="black">
                    <a:lumMod val="75000"/>
                    <a:lumOff val="25000"/>
                  </a:prstClr>
                </a:solidFill>
                <a:latin typeface="Calibri" panose="020F0502020204030204"/>
              </a:rPr>
              <a:t>the</a:t>
            </a:r>
            <a:r>
              <a:rPr lang="nl-NL" sz="1500" dirty="0">
                <a:solidFill>
                  <a:prstClr val="black">
                    <a:lumMod val="75000"/>
                    <a:lumOff val="25000"/>
                  </a:prstClr>
                </a:solidFill>
                <a:latin typeface="Calibri" panose="020F0502020204030204"/>
              </a:rPr>
              <a:t> metadata.</a:t>
            </a:r>
          </a:p>
          <a:p>
            <a:pPr marL="288036" lvl="1" indent="-137160" defTabSz="685800" fontAlgn="auto">
              <a:spcBef>
                <a:spcPts val="150"/>
              </a:spcBef>
              <a:spcAft>
                <a:spcPts val="300"/>
              </a:spcAft>
              <a:buClr>
                <a:srgbClr val="4472C4"/>
              </a:buClr>
            </a:pPr>
            <a:endParaRPr lang="nl-NL" sz="1350" dirty="0">
              <a:solidFill>
                <a:prstClr val="black">
                  <a:lumMod val="75000"/>
                  <a:lumOff val="25000"/>
                </a:prstClr>
              </a:solidFill>
              <a:latin typeface="Calibri" panose="020F0502020204030204"/>
            </a:endParaRPr>
          </a:p>
        </p:txBody>
      </p:sp>
    </p:spTree>
    <p:extLst>
      <p:ext uri="{BB962C8B-B14F-4D97-AF65-F5344CB8AC3E}">
        <p14:creationId xmlns:p14="http://schemas.microsoft.com/office/powerpoint/2010/main" val="2802363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Metadata standards</a:t>
            </a:r>
          </a:p>
        </p:txBody>
      </p:sp>
      <p:sp>
        <p:nvSpPr>
          <p:cNvPr id="10" name="Content Placeholder 2"/>
          <p:cNvSpPr txBox="1">
            <a:spLocks/>
          </p:cNvSpPr>
          <p:nvPr/>
        </p:nvSpPr>
        <p:spPr>
          <a:xfrm>
            <a:off x="767239" y="2734866"/>
            <a:ext cx="7483793" cy="321445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150876" lvl="1" indent="0" defTabSz="685800" fontAlgn="auto">
              <a:spcBef>
                <a:spcPts val="150"/>
              </a:spcBef>
              <a:spcAft>
                <a:spcPts val="300"/>
              </a:spcAft>
              <a:buClr>
                <a:srgbClr val="4472C4"/>
              </a:buClr>
              <a:buNone/>
            </a:pPr>
            <a:r>
              <a:rPr lang="nl-NL" b="1" dirty="0">
                <a:solidFill>
                  <a:prstClr val="black">
                    <a:lumMod val="75000"/>
                    <a:lumOff val="25000"/>
                  </a:prstClr>
                </a:solidFill>
                <a:latin typeface="Calibri" panose="020F0502020204030204"/>
              </a:rPr>
              <a:t>Data paper</a:t>
            </a:r>
          </a:p>
          <a:p>
            <a:pPr marL="150876" lvl="1" indent="0" defTabSz="685800" fontAlgn="auto">
              <a:spcBef>
                <a:spcPts val="150"/>
              </a:spcBef>
              <a:spcAft>
                <a:spcPts val="300"/>
              </a:spcAft>
              <a:buClr>
                <a:srgbClr val="4472C4"/>
              </a:buClr>
              <a:buNone/>
            </a:pPr>
            <a:endParaRPr lang="nl-NL" dirty="0">
              <a:solidFill>
                <a:prstClr val="black">
                  <a:lumMod val="75000"/>
                  <a:lumOff val="25000"/>
                </a:prstClr>
              </a:solidFill>
              <a:latin typeface="Calibri" panose="020F0502020204030204"/>
            </a:endParaRPr>
          </a:p>
          <a:p>
            <a:pPr marL="150876" lvl="1" indent="0" defTabSz="685800" fontAlgn="auto">
              <a:spcBef>
                <a:spcPts val="150"/>
              </a:spcBef>
              <a:spcAft>
                <a:spcPts val="300"/>
              </a:spcAft>
              <a:buClr>
                <a:srgbClr val="4472C4"/>
              </a:buClr>
              <a:buNone/>
            </a:pPr>
            <a:r>
              <a:rPr lang="nl-NL" dirty="0" err="1">
                <a:solidFill>
                  <a:prstClr val="black">
                    <a:lumMod val="75000"/>
                    <a:lumOff val="25000"/>
                  </a:prstClr>
                </a:solidFill>
                <a:latin typeface="Calibri" panose="020F0502020204030204"/>
              </a:rPr>
              <a:t>Fill</a:t>
            </a:r>
            <a:r>
              <a:rPr lang="nl-NL" dirty="0">
                <a:solidFill>
                  <a:prstClr val="black">
                    <a:lumMod val="75000"/>
                    <a:lumOff val="25000"/>
                  </a:prstClr>
                </a:solidFill>
                <a:latin typeface="Calibri" panose="020F0502020204030204"/>
              </a:rPr>
              <a:t> in as </a:t>
            </a:r>
            <a:r>
              <a:rPr lang="nl-NL" dirty="0" err="1">
                <a:solidFill>
                  <a:prstClr val="black">
                    <a:lumMod val="75000"/>
                    <a:lumOff val="25000"/>
                  </a:prstClr>
                </a:solidFill>
                <a:latin typeface="Calibri" panose="020F0502020204030204"/>
              </a:rPr>
              <a:t>much</a:t>
            </a:r>
            <a:r>
              <a:rPr lang="nl-NL" dirty="0">
                <a:solidFill>
                  <a:prstClr val="black">
                    <a:lumMod val="75000"/>
                    <a:lumOff val="25000"/>
                  </a:prstClr>
                </a:solidFill>
                <a:latin typeface="Calibri" panose="020F0502020204030204"/>
              </a:rPr>
              <a:t> metadata as </a:t>
            </a:r>
            <a:r>
              <a:rPr lang="nl-NL" dirty="0" err="1">
                <a:solidFill>
                  <a:prstClr val="black">
                    <a:lumMod val="75000"/>
                    <a:lumOff val="25000"/>
                  </a:prstClr>
                </a:solidFill>
                <a:latin typeface="Calibri" panose="020F0502020204030204"/>
              </a:rPr>
              <a:t>possible</a:t>
            </a:r>
            <a:r>
              <a:rPr lang="nl-NL" dirty="0">
                <a:solidFill>
                  <a:prstClr val="black">
                    <a:lumMod val="75000"/>
                    <a:lumOff val="25000"/>
                  </a:prstClr>
                </a:solidFill>
                <a:latin typeface="Calibri" panose="020F0502020204030204"/>
              </a:rPr>
              <a:t> </a:t>
            </a:r>
            <a:r>
              <a:rPr lang="nl-NL" dirty="0" err="1">
                <a:solidFill>
                  <a:prstClr val="black">
                    <a:lumMod val="75000"/>
                    <a:lumOff val="25000"/>
                  </a:prstClr>
                </a:solidFill>
                <a:latin typeface="Calibri" panose="020F0502020204030204"/>
              </a:rPr>
              <a:t>and</a:t>
            </a:r>
            <a:r>
              <a:rPr lang="nl-NL" dirty="0">
                <a:solidFill>
                  <a:prstClr val="black">
                    <a:lumMod val="75000"/>
                    <a:lumOff val="25000"/>
                  </a:prstClr>
                </a:solidFill>
                <a:latin typeface="Calibri" panose="020F0502020204030204"/>
              </a:rPr>
              <a:t> </a:t>
            </a:r>
            <a:r>
              <a:rPr lang="nl-NL" dirty="0" err="1">
                <a:solidFill>
                  <a:prstClr val="black">
                    <a:lumMod val="75000"/>
                    <a:lumOff val="25000"/>
                  </a:prstClr>
                </a:solidFill>
                <a:latin typeface="Calibri" panose="020F0502020204030204"/>
              </a:rPr>
              <a:t>publish</a:t>
            </a:r>
            <a:r>
              <a:rPr lang="nl-NL" dirty="0">
                <a:solidFill>
                  <a:prstClr val="black">
                    <a:lumMod val="75000"/>
                    <a:lumOff val="25000"/>
                  </a:prstClr>
                </a:solidFill>
                <a:latin typeface="Calibri" panose="020F0502020204030204"/>
              </a:rPr>
              <a:t> </a:t>
            </a:r>
            <a:r>
              <a:rPr lang="nl-NL" dirty="0" err="1">
                <a:solidFill>
                  <a:prstClr val="black">
                    <a:lumMod val="75000"/>
                    <a:lumOff val="25000"/>
                  </a:prstClr>
                </a:solidFill>
                <a:latin typeface="Calibri" panose="020F0502020204030204"/>
              </a:rPr>
              <a:t>your</a:t>
            </a:r>
            <a:r>
              <a:rPr lang="nl-NL" dirty="0">
                <a:solidFill>
                  <a:prstClr val="black">
                    <a:lumMod val="75000"/>
                    <a:lumOff val="25000"/>
                  </a:prstClr>
                </a:solidFill>
                <a:latin typeface="Calibri" panose="020F0502020204030204"/>
              </a:rPr>
              <a:t> metadata as a data paper e.g. in a </a:t>
            </a:r>
            <a:r>
              <a:rPr lang="nl-NL" dirty="0" err="1">
                <a:solidFill>
                  <a:prstClr val="black">
                    <a:lumMod val="75000"/>
                    <a:lumOff val="25000"/>
                  </a:prstClr>
                </a:solidFill>
                <a:latin typeface="Calibri" panose="020F0502020204030204"/>
              </a:rPr>
              <a:t>Pensoft</a:t>
            </a:r>
            <a:r>
              <a:rPr lang="nl-NL" dirty="0">
                <a:solidFill>
                  <a:prstClr val="black">
                    <a:lumMod val="75000"/>
                    <a:lumOff val="25000"/>
                  </a:prstClr>
                </a:solidFill>
                <a:latin typeface="Calibri" panose="020F0502020204030204"/>
              </a:rPr>
              <a:t> </a:t>
            </a:r>
            <a:r>
              <a:rPr lang="nl-NL" dirty="0" err="1">
                <a:solidFill>
                  <a:prstClr val="black">
                    <a:lumMod val="75000"/>
                    <a:lumOff val="25000"/>
                  </a:prstClr>
                </a:solidFill>
                <a:latin typeface="Calibri" panose="020F0502020204030204"/>
              </a:rPr>
              <a:t>journal</a:t>
            </a:r>
            <a:r>
              <a:rPr lang="nl-NL" dirty="0">
                <a:solidFill>
                  <a:prstClr val="black">
                    <a:lumMod val="75000"/>
                    <a:lumOff val="25000"/>
                  </a:prstClr>
                </a:solidFill>
                <a:latin typeface="Calibri" panose="020F0502020204030204"/>
              </a:rPr>
              <a:t>, </a:t>
            </a:r>
            <a:r>
              <a:rPr lang="nl-NL" dirty="0" err="1">
                <a:solidFill>
                  <a:prstClr val="black">
                    <a:lumMod val="75000"/>
                    <a:lumOff val="25000"/>
                  </a:prstClr>
                </a:solidFill>
                <a:latin typeface="Calibri" panose="020F0502020204030204"/>
              </a:rPr>
              <a:t>by</a:t>
            </a:r>
            <a:r>
              <a:rPr lang="nl-NL" dirty="0">
                <a:solidFill>
                  <a:prstClr val="black">
                    <a:lumMod val="75000"/>
                    <a:lumOff val="25000"/>
                  </a:prstClr>
                </a:solidFill>
                <a:latin typeface="Calibri" panose="020F0502020204030204"/>
              </a:rPr>
              <a:t> </a:t>
            </a:r>
            <a:r>
              <a:rPr lang="nl-NL" dirty="0" err="1">
                <a:solidFill>
                  <a:prstClr val="black">
                    <a:lumMod val="75000"/>
                    <a:lumOff val="25000"/>
                  </a:prstClr>
                </a:solidFill>
                <a:latin typeface="Calibri" panose="020F0502020204030204"/>
              </a:rPr>
              <a:t>importing</a:t>
            </a:r>
            <a:r>
              <a:rPr lang="nl-NL" dirty="0">
                <a:solidFill>
                  <a:prstClr val="black">
                    <a:lumMod val="75000"/>
                    <a:lumOff val="25000"/>
                  </a:prstClr>
                </a:solidFill>
                <a:latin typeface="Calibri" panose="020F0502020204030204"/>
              </a:rPr>
              <a:t> </a:t>
            </a:r>
            <a:r>
              <a:rPr lang="nl-NL" dirty="0" err="1">
                <a:solidFill>
                  <a:prstClr val="black">
                    <a:lumMod val="75000"/>
                    <a:lumOff val="25000"/>
                  </a:prstClr>
                </a:solidFill>
                <a:latin typeface="Calibri" panose="020F0502020204030204"/>
              </a:rPr>
              <a:t>the</a:t>
            </a:r>
            <a:r>
              <a:rPr lang="nl-NL" dirty="0">
                <a:solidFill>
                  <a:prstClr val="black">
                    <a:lumMod val="75000"/>
                    <a:lumOff val="25000"/>
                  </a:prstClr>
                </a:solidFill>
                <a:latin typeface="Calibri" panose="020F0502020204030204"/>
              </a:rPr>
              <a:t> </a:t>
            </a:r>
            <a:r>
              <a:rPr lang="nl-NL" dirty="0" err="1">
                <a:solidFill>
                  <a:prstClr val="black">
                    <a:lumMod val="75000"/>
                    <a:lumOff val="25000"/>
                  </a:prstClr>
                </a:solidFill>
                <a:latin typeface="Calibri" panose="020F0502020204030204"/>
              </a:rPr>
              <a:t>eml.xml</a:t>
            </a:r>
            <a:r>
              <a:rPr lang="nl-NL" dirty="0">
                <a:solidFill>
                  <a:prstClr val="black">
                    <a:lumMod val="75000"/>
                    <a:lumOff val="25000"/>
                  </a:prstClr>
                </a:solidFill>
                <a:latin typeface="Calibri" panose="020F0502020204030204"/>
              </a:rPr>
              <a:t> file </a:t>
            </a:r>
            <a:r>
              <a:rPr lang="nl-NL" dirty="0" err="1">
                <a:solidFill>
                  <a:prstClr val="black">
                    <a:lumMod val="75000"/>
                    <a:lumOff val="25000"/>
                  </a:prstClr>
                </a:solidFill>
                <a:latin typeface="Calibri" panose="020F0502020204030204"/>
              </a:rPr>
              <a:t>into</a:t>
            </a:r>
            <a:r>
              <a:rPr lang="nl-NL" dirty="0">
                <a:solidFill>
                  <a:prstClr val="black">
                    <a:lumMod val="75000"/>
                    <a:lumOff val="25000"/>
                  </a:prstClr>
                </a:solidFill>
                <a:latin typeface="Calibri" panose="020F0502020204030204"/>
              </a:rPr>
              <a:t> </a:t>
            </a:r>
            <a:r>
              <a:rPr lang="nl-NL" dirty="0" err="1">
                <a:solidFill>
                  <a:prstClr val="black">
                    <a:lumMod val="75000"/>
                    <a:lumOff val="25000"/>
                  </a:prstClr>
                </a:solidFill>
                <a:latin typeface="Calibri" panose="020F0502020204030204"/>
              </a:rPr>
              <a:t>their</a:t>
            </a:r>
            <a:r>
              <a:rPr lang="nl-NL" dirty="0">
                <a:solidFill>
                  <a:prstClr val="black">
                    <a:lumMod val="75000"/>
                    <a:lumOff val="25000"/>
                  </a:prstClr>
                </a:solidFill>
                <a:latin typeface="Calibri" panose="020F0502020204030204"/>
              </a:rPr>
              <a:t> </a:t>
            </a:r>
            <a:r>
              <a:rPr lang="nl-NL" dirty="0" err="1">
                <a:solidFill>
                  <a:prstClr val="black">
                    <a:lumMod val="75000"/>
                    <a:lumOff val="25000"/>
                  </a:prstClr>
                </a:solidFill>
                <a:latin typeface="Calibri" panose="020F0502020204030204"/>
              </a:rPr>
              <a:t>arpha</a:t>
            </a:r>
            <a:r>
              <a:rPr lang="nl-NL" dirty="0">
                <a:solidFill>
                  <a:prstClr val="black">
                    <a:lumMod val="75000"/>
                    <a:lumOff val="25000"/>
                  </a:prstClr>
                </a:solidFill>
                <a:latin typeface="Calibri" panose="020F0502020204030204"/>
              </a:rPr>
              <a:t> tool. </a:t>
            </a:r>
          </a:p>
          <a:p>
            <a:pPr marL="150876" lvl="1" indent="0" defTabSz="685800" fontAlgn="auto">
              <a:spcBef>
                <a:spcPts val="150"/>
              </a:spcBef>
              <a:spcAft>
                <a:spcPts val="300"/>
              </a:spcAft>
              <a:buClr>
                <a:srgbClr val="4472C4"/>
              </a:buClr>
              <a:buNone/>
            </a:pPr>
            <a:endParaRPr lang="nl-NL" dirty="0">
              <a:solidFill>
                <a:prstClr val="black">
                  <a:lumMod val="75000"/>
                  <a:lumOff val="25000"/>
                </a:prstClr>
              </a:solidFill>
              <a:latin typeface="Calibri" panose="020F0502020204030204"/>
            </a:endParaRPr>
          </a:p>
          <a:p>
            <a:pPr marL="150876" lvl="1" indent="0" defTabSz="685800" fontAlgn="auto">
              <a:spcBef>
                <a:spcPts val="150"/>
              </a:spcBef>
              <a:spcAft>
                <a:spcPts val="300"/>
              </a:spcAft>
              <a:buClr>
                <a:srgbClr val="4472C4"/>
              </a:buClr>
              <a:buNone/>
            </a:pPr>
            <a:r>
              <a:rPr lang="nl-NL" dirty="0" err="1">
                <a:solidFill>
                  <a:prstClr val="black">
                    <a:lumMod val="75000"/>
                    <a:lumOff val="25000"/>
                  </a:prstClr>
                </a:solidFill>
                <a:latin typeface="Calibri" panose="020F0502020204030204"/>
              </a:rPr>
              <a:t>Instructions</a:t>
            </a:r>
            <a:r>
              <a:rPr lang="nl-NL" dirty="0">
                <a:solidFill>
                  <a:prstClr val="black">
                    <a:lumMod val="75000"/>
                    <a:lumOff val="25000"/>
                  </a:prstClr>
                </a:solidFill>
                <a:latin typeface="Calibri" panose="020F0502020204030204"/>
              </a:rPr>
              <a:t>: </a:t>
            </a:r>
            <a:r>
              <a:rPr lang="nl-NL" dirty="0">
                <a:solidFill>
                  <a:prstClr val="black">
                    <a:lumMod val="75000"/>
                    <a:lumOff val="25000"/>
                  </a:prstClr>
                </a:solidFill>
                <a:latin typeface="Calibri" panose="020F0502020204030204"/>
                <a:hlinkClick r:id="rId3"/>
              </a:rPr>
              <a:t>https://arpha.pensoft.net/tips/From-GBIF-IPT-metadata-EML</a:t>
            </a:r>
            <a:r>
              <a:rPr lang="nl-NL" dirty="0">
                <a:solidFill>
                  <a:prstClr val="black">
                    <a:lumMod val="75000"/>
                    <a:lumOff val="25000"/>
                  </a:prstClr>
                </a:solidFill>
                <a:latin typeface="Calibri" panose="020F0502020204030204"/>
              </a:rPr>
              <a:t> </a:t>
            </a:r>
          </a:p>
        </p:txBody>
      </p:sp>
    </p:spTree>
    <p:extLst>
      <p:ext uri="{BB962C8B-B14F-4D97-AF65-F5344CB8AC3E}">
        <p14:creationId xmlns:p14="http://schemas.microsoft.com/office/powerpoint/2010/main" val="1407263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3">
            <a:extLst>
              <a:ext uri="{FF2B5EF4-FFF2-40B4-BE49-F238E27FC236}">
                <a16:creationId xmlns:a16="http://schemas.microsoft.com/office/drawing/2014/main" id="{7B6971E8-1534-40F7-BD47-55821236E913}"/>
              </a:ext>
            </a:extLst>
          </p:cNvPr>
          <p:cNvPicPr>
            <a:picLocks noChangeAspect="1"/>
          </p:cNvPicPr>
          <p:nvPr/>
        </p:nvPicPr>
        <p:blipFill rotWithShape="1">
          <a:blip r:embed="rId2">
            <a:alphaModFix amt="50000"/>
          </a:blip>
          <a:srcRect l="14726" r="14726" b="12504"/>
          <a:stretch/>
        </p:blipFill>
        <p:spPr>
          <a:xfrm>
            <a:off x="0" y="478327"/>
            <a:ext cx="9144000" cy="6379673"/>
          </a:xfrm>
          <a:prstGeom prst="rect">
            <a:avLst/>
          </a:prstGeom>
        </p:spPr>
      </p:pic>
      <p:sp>
        <p:nvSpPr>
          <p:cNvPr id="18434" name="Content Placeholder 2"/>
          <p:cNvSpPr>
            <a:spLocks noGrp="1"/>
          </p:cNvSpPr>
          <p:nvPr>
            <p:ph idx="1"/>
          </p:nvPr>
        </p:nvSpPr>
        <p:spPr>
          <a:xfrm>
            <a:off x="628650" y="1537189"/>
            <a:ext cx="7886700" cy="4351338"/>
          </a:xfrm>
        </p:spPr>
        <p:txBody>
          <a:bodyPr/>
          <a:lstStyle/>
          <a:p>
            <a:pPr marL="0" indent="0">
              <a:buFontTx/>
              <a:buNone/>
            </a:pPr>
            <a:r>
              <a:rPr lang="en-US" dirty="0">
                <a:latin typeface="Arial" charset="0"/>
                <a:ea typeface="ＭＳ Ｐゴシック" charset="0"/>
                <a:cs typeface="ＭＳ Ｐゴシック" charset="0"/>
              </a:rPr>
              <a:t>OBIS is the world’s largest open access, online repository of spatially referenced marine life data that:</a:t>
            </a:r>
            <a:br>
              <a:rPr lang="en-US" dirty="0">
                <a:latin typeface="Arial" charset="0"/>
                <a:ea typeface="ＭＳ Ｐゴシック" charset="0"/>
                <a:cs typeface="ＭＳ Ｐゴシック" charset="0"/>
              </a:rPr>
            </a:br>
            <a:endParaRPr lang="en-US" dirty="0">
              <a:latin typeface="Arial" charset="0"/>
              <a:ea typeface="ＭＳ Ｐゴシック" charset="0"/>
              <a:cs typeface="ＭＳ Ｐゴシック" charset="0"/>
            </a:endParaRPr>
          </a:p>
          <a:p>
            <a:pPr lvl="1"/>
            <a:r>
              <a:rPr lang="en-US" sz="1800" dirty="0">
                <a:latin typeface="Arial" charset="0"/>
                <a:ea typeface="ＭＳ Ｐゴシック" charset="0"/>
              </a:rPr>
              <a:t>Nations can use to develop national and regional assessments, to discover trends, gaps and biodiversity hotspots and to meet their obligations to the Convention on Biological Diversity and other international commitments.</a:t>
            </a:r>
          </a:p>
          <a:p>
            <a:pPr lvl="1"/>
            <a:endParaRPr lang="en-US" sz="1800" dirty="0">
              <a:latin typeface="Arial" charset="0"/>
              <a:ea typeface="ＭＳ Ｐゴシック" charset="0"/>
            </a:endParaRPr>
          </a:p>
          <a:p>
            <a:pPr lvl="1"/>
            <a:r>
              <a:rPr lang="en-US" sz="1800" dirty="0">
                <a:latin typeface="Arial" charset="0"/>
                <a:ea typeface="ＭＳ Ｐゴシック" charset="0"/>
              </a:rPr>
              <a:t>Stimulates research about our oceans to generate new hypotheses concerning evolutionary processes, species distributions, and roles of organisms in marine systems on a global scale.</a:t>
            </a:r>
          </a:p>
          <a:p>
            <a:pPr lvl="1"/>
            <a:endParaRPr lang="en-US" sz="1800" dirty="0">
              <a:latin typeface="Arial" charset="0"/>
              <a:ea typeface="ＭＳ Ｐゴシック" charset="0"/>
            </a:endParaRPr>
          </a:p>
          <a:p>
            <a:pPr lvl="1"/>
            <a:r>
              <a:rPr lang="en-US" sz="1800" dirty="0">
                <a:latin typeface="Arial" charset="0"/>
                <a:ea typeface="ＭＳ Ｐゴシック" charset="0"/>
              </a:rPr>
              <a:t>Forms a baseline of marine life’s diversity, distribution, and abundance against which future change can be measured.</a:t>
            </a:r>
          </a:p>
        </p:txBody>
      </p:sp>
      <p:sp>
        <p:nvSpPr>
          <p:cNvPr id="7" name="Title 1"/>
          <p:cNvSpPr txBox="1">
            <a:spLocks/>
          </p:cNvSpPr>
          <p:nvPr/>
        </p:nvSpPr>
        <p:spPr bwMode="auto">
          <a:xfrm>
            <a:off x="2771800" y="188640"/>
            <a:ext cx="2952328" cy="11430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0" fontAlgn="base" hangingPunct="0">
              <a:spcBef>
                <a:spcPct val="0"/>
              </a:spcBef>
              <a:spcAft>
                <a:spcPct val="0"/>
              </a:spcAft>
              <a:defRPr sz="3600">
                <a:solidFill>
                  <a:schemeClr val="tx2"/>
                </a:solidFill>
                <a:latin typeface="+mj-lt"/>
                <a:ea typeface="+mj-ea"/>
                <a:cs typeface="+mj-cs"/>
              </a:defRPr>
            </a:lvl1pPr>
            <a:lvl2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2pPr>
            <a:lvl3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3pPr>
            <a:lvl4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4pPr>
            <a:lvl5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5pPr>
            <a:lvl6pPr marL="457200" algn="l" rtl="0" fontAlgn="base">
              <a:spcBef>
                <a:spcPct val="0"/>
              </a:spcBef>
              <a:spcAft>
                <a:spcPct val="0"/>
              </a:spcAft>
              <a:defRPr sz="3600">
                <a:solidFill>
                  <a:schemeClr val="tx2"/>
                </a:solidFill>
                <a:latin typeface="Arial" charset="0"/>
                <a:ea typeface="ＭＳ Ｐゴシック" charset="0"/>
                <a:cs typeface="ＭＳ Ｐゴシック" charset="0"/>
              </a:defRPr>
            </a:lvl6pPr>
            <a:lvl7pPr marL="914400" algn="l" rtl="0" fontAlgn="base">
              <a:spcBef>
                <a:spcPct val="0"/>
              </a:spcBef>
              <a:spcAft>
                <a:spcPct val="0"/>
              </a:spcAft>
              <a:defRPr sz="3600">
                <a:solidFill>
                  <a:schemeClr val="tx2"/>
                </a:solidFill>
                <a:latin typeface="Arial" charset="0"/>
                <a:ea typeface="ＭＳ Ｐゴシック" charset="0"/>
                <a:cs typeface="ＭＳ Ｐゴシック" charset="0"/>
              </a:defRPr>
            </a:lvl7pPr>
            <a:lvl8pPr marL="1371600" algn="l" rtl="0" fontAlgn="base">
              <a:spcBef>
                <a:spcPct val="0"/>
              </a:spcBef>
              <a:spcAft>
                <a:spcPct val="0"/>
              </a:spcAft>
              <a:defRPr sz="3600">
                <a:solidFill>
                  <a:schemeClr val="tx2"/>
                </a:solidFill>
                <a:latin typeface="Arial" charset="0"/>
                <a:ea typeface="ＭＳ Ｐゴシック" charset="0"/>
                <a:cs typeface="ＭＳ Ｐゴシック" charset="0"/>
              </a:defRPr>
            </a:lvl8pPr>
            <a:lvl9pPr marL="1828800" algn="l" rtl="0" fontAlgn="base">
              <a:spcBef>
                <a:spcPct val="0"/>
              </a:spcBef>
              <a:spcAft>
                <a:spcPct val="0"/>
              </a:spcAft>
              <a:defRPr sz="3600">
                <a:solidFill>
                  <a:schemeClr val="tx2"/>
                </a:solidFill>
                <a:latin typeface="Arial" charset="0"/>
                <a:ea typeface="ＭＳ Ｐゴシック" charset="0"/>
                <a:cs typeface="ＭＳ Ｐゴシック" charset="0"/>
              </a:defRPr>
            </a:lvl9pPr>
          </a:lstStyle>
          <a:p>
            <a:r>
              <a:rPr lang="en-US" b="1" dirty="0">
                <a:latin typeface="Arial" charset="0"/>
                <a:ea typeface="ＭＳ Ｐゴシック" charset="0"/>
                <a:cs typeface="ＭＳ Ｐゴシック" charset="0"/>
              </a:rPr>
              <a:t>Background</a:t>
            </a:r>
          </a:p>
        </p:txBody>
      </p:sp>
      <p:pic>
        <p:nvPicPr>
          <p:cNvPr id="8" name="Picture 7" descr="OBIS_logo_CMYK.tif"/>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bwMode="auto">
          <a:xfrm>
            <a:off x="755576" y="320527"/>
            <a:ext cx="1922709"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30263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a:extLst>
              <a:ext uri="{FF2B5EF4-FFF2-40B4-BE49-F238E27FC236}">
                <a16:creationId xmlns:a16="http://schemas.microsoft.com/office/drawing/2014/main" id="{173586F0-9992-4D03-AF27-AEF416ACC241}"/>
              </a:ext>
            </a:extLst>
          </p:cNvPr>
          <p:cNvGrpSpPr/>
          <p:nvPr/>
        </p:nvGrpSpPr>
        <p:grpSpPr>
          <a:xfrm>
            <a:off x="0" y="-1776"/>
            <a:ext cx="10116616" cy="6648945"/>
            <a:chOff x="1209058" y="884511"/>
            <a:chExt cx="7725971" cy="4697398"/>
          </a:xfrm>
        </p:grpSpPr>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9058" y="884511"/>
              <a:ext cx="6133695" cy="4697398"/>
            </a:xfrm>
            <a:prstGeom prst="rect">
              <a:avLst/>
            </a:prstGeom>
          </p:spPr>
        </p:pic>
        <p:sp>
          <p:nvSpPr>
            <p:cNvPr id="4" name="Rounded Rectangle 3"/>
            <p:cNvSpPr/>
            <p:nvPr/>
          </p:nvSpPr>
          <p:spPr>
            <a:xfrm>
              <a:off x="4132750" y="5144120"/>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AntOBIS</a:t>
              </a:r>
            </a:p>
          </p:txBody>
        </p:sp>
        <p:sp>
          <p:nvSpPr>
            <p:cNvPr id="5" name="Rounded Rectangle 4"/>
            <p:cNvSpPr/>
            <p:nvPr/>
          </p:nvSpPr>
          <p:spPr>
            <a:xfrm>
              <a:off x="3359256" y="1723031"/>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Arctic OBIS</a:t>
              </a:r>
            </a:p>
          </p:txBody>
        </p:sp>
        <p:sp>
          <p:nvSpPr>
            <p:cNvPr id="6" name="Rounded Rectangle 5"/>
            <p:cNvSpPr/>
            <p:nvPr/>
          </p:nvSpPr>
          <p:spPr>
            <a:xfrm>
              <a:off x="2689970" y="4909917"/>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ArOBIS</a:t>
              </a:r>
            </a:p>
          </p:txBody>
        </p:sp>
        <p:sp>
          <p:nvSpPr>
            <p:cNvPr id="7" name="Rounded Rectangle 6"/>
            <p:cNvSpPr/>
            <p:nvPr/>
          </p:nvSpPr>
          <p:spPr>
            <a:xfrm>
              <a:off x="5655465" y="4515599"/>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OBIS Australia</a:t>
              </a:r>
            </a:p>
          </p:txBody>
        </p:sp>
        <p:sp>
          <p:nvSpPr>
            <p:cNvPr id="8" name="Rounded Rectangle 7"/>
            <p:cNvSpPr/>
            <p:nvPr/>
          </p:nvSpPr>
          <p:spPr>
            <a:xfrm>
              <a:off x="2515496" y="1933689"/>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Canada</a:t>
              </a:r>
            </a:p>
          </p:txBody>
        </p:sp>
        <p:sp>
          <p:nvSpPr>
            <p:cNvPr id="9" name="Rounded Rectangle 8"/>
            <p:cNvSpPr/>
            <p:nvPr/>
          </p:nvSpPr>
          <p:spPr>
            <a:xfrm>
              <a:off x="2758205" y="3538213"/>
              <a:ext cx="1190441"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Caribbean OBIS</a:t>
              </a:r>
            </a:p>
          </p:txBody>
        </p:sp>
        <p:sp>
          <p:nvSpPr>
            <p:cNvPr id="10" name="Rounded Rectangle 9"/>
            <p:cNvSpPr/>
            <p:nvPr/>
          </p:nvSpPr>
          <p:spPr>
            <a:xfrm>
              <a:off x="6216141" y="2667592"/>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China</a:t>
              </a:r>
            </a:p>
          </p:txBody>
        </p:sp>
        <p:sp>
          <p:nvSpPr>
            <p:cNvPr id="11" name="Rounded Rectangle 10"/>
            <p:cNvSpPr/>
            <p:nvPr/>
          </p:nvSpPr>
          <p:spPr>
            <a:xfrm>
              <a:off x="5037702" y="3677293"/>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err="1">
                  <a:solidFill>
                    <a:schemeClr val="tx1"/>
                  </a:solidFill>
                </a:rPr>
                <a:t>IndOBIS</a:t>
              </a:r>
              <a:endParaRPr lang="en-US" sz="1200" dirty="0">
                <a:solidFill>
                  <a:schemeClr val="tx1"/>
                </a:solidFill>
              </a:endParaRPr>
            </a:p>
          </p:txBody>
        </p:sp>
        <p:sp>
          <p:nvSpPr>
            <p:cNvPr id="12" name="Rounded Rectangle 11"/>
            <p:cNvSpPr/>
            <p:nvPr/>
          </p:nvSpPr>
          <p:spPr>
            <a:xfrm>
              <a:off x="6542142" y="3312706"/>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Japan</a:t>
              </a:r>
            </a:p>
          </p:txBody>
        </p:sp>
        <p:sp>
          <p:nvSpPr>
            <p:cNvPr id="14" name="Rounded Rectangle 13"/>
            <p:cNvSpPr/>
            <p:nvPr/>
          </p:nvSpPr>
          <p:spPr>
            <a:xfrm>
              <a:off x="6655931" y="2946241"/>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KOBIS</a:t>
              </a:r>
            </a:p>
          </p:txBody>
        </p:sp>
        <p:sp>
          <p:nvSpPr>
            <p:cNvPr id="16" name="Rounded Rectangle 15"/>
            <p:cNvSpPr/>
            <p:nvPr/>
          </p:nvSpPr>
          <p:spPr>
            <a:xfrm>
              <a:off x="4187834" y="3190078"/>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MedOBIS</a:t>
              </a:r>
            </a:p>
          </p:txBody>
        </p:sp>
        <p:sp>
          <p:nvSpPr>
            <p:cNvPr id="17" name="Rounded Rectangle 16"/>
            <p:cNvSpPr/>
            <p:nvPr/>
          </p:nvSpPr>
          <p:spPr>
            <a:xfrm>
              <a:off x="5064734" y="3259376"/>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PEGO-OBIS</a:t>
              </a:r>
            </a:p>
          </p:txBody>
        </p:sp>
        <p:sp>
          <p:nvSpPr>
            <p:cNvPr id="18" name="Rounded Rectangle 17"/>
            <p:cNvSpPr/>
            <p:nvPr/>
          </p:nvSpPr>
          <p:spPr>
            <a:xfrm>
              <a:off x="4095748" y="3655885"/>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Senegal</a:t>
              </a:r>
            </a:p>
          </p:txBody>
        </p:sp>
        <p:sp>
          <p:nvSpPr>
            <p:cNvPr id="19" name="Rounded Rectangle 18"/>
            <p:cNvSpPr/>
            <p:nvPr/>
          </p:nvSpPr>
          <p:spPr>
            <a:xfrm>
              <a:off x="7025401" y="4549216"/>
              <a:ext cx="1909628"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South Western Pacific OBIS</a:t>
              </a:r>
            </a:p>
          </p:txBody>
        </p:sp>
        <p:sp>
          <p:nvSpPr>
            <p:cNvPr id="20" name="Rounded Rectangle 19"/>
            <p:cNvSpPr/>
            <p:nvPr/>
          </p:nvSpPr>
          <p:spPr>
            <a:xfrm>
              <a:off x="4319000" y="4478821"/>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AfrOBIS</a:t>
              </a:r>
            </a:p>
          </p:txBody>
        </p:sp>
        <p:sp>
          <p:nvSpPr>
            <p:cNvPr id="21" name="Rounded Rectangle 20"/>
            <p:cNvSpPr/>
            <p:nvPr/>
          </p:nvSpPr>
          <p:spPr>
            <a:xfrm>
              <a:off x="2026239" y="4292031"/>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ESPOBIS</a:t>
              </a:r>
            </a:p>
          </p:txBody>
        </p:sp>
        <p:sp>
          <p:nvSpPr>
            <p:cNvPr id="22" name="Rounded Rectangle 21"/>
            <p:cNvSpPr/>
            <p:nvPr/>
          </p:nvSpPr>
          <p:spPr>
            <a:xfrm>
              <a:off x="3461164" y="4127423"/>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WSAOBIS</a:t>
              </a:r>
            </a:p>
          </p:txBody>
        </p:sp>
        <p:sp>
          <p:nvSpPr>
            <p:cNvPr id="23" name="Rounded Rectangle 22"/>
            <p:cNvSpPr/>
            <p:nvPr/>
          </p:nvSpPr>
          <p:spPr>
            <a:xfrm>
              <a:off x="5052789" y="2785182"/>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Black Sea OBIS</a:t>
              </a:r>
            </a:p>
          </p:txBody>
        </p:sp>
        <p:sp>
          <p:nvSpPr>
            <p:cNvPr id="24" name="Rounded Rectangle 23"/>
            <p:cNvSpPr/>
            <p:nvPr/>
          </p:nvSpPr>
          <p:spPr>
            <a:xfrm>
              <a:off x="2184752" y="2477566"/>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USA</a:t>
              </a:r>
            </a:p>
          </p:txBody>
        </p:sp>
        <p:sp>
          <p:nvSpPr>
            <p:cNvPr id="25" name="Rounded Rectangle 24"/>
            <p:cNvSpPr/>
            <p:nvPr/>
          </p:nvSpPr>
          <p:spPr>
            <a:xfrm>
              <a:off x="5404064" y="1990345"/>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Oceans Past</a:t>
              </a:r>
            </a:p>
          </p:txBody>
        </p:sp>
        <p:sp>
          <p:nvSpPr>
            <p:cNvPr id="26" name="Rounded Rectangle 25"/>
            <p:cNvSpPr/>
            <p:nvPr/>
          </p:nvSpPr>
          <p:spPr>
            <a:xfrm>
              <a:off x="5073424" y="2414195"/>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FishBase</a:t>
              </a:r>
            </a:p>
          </p:txBody>
        </p:sp>
        <p:sp>
          <p:nvSpPr>
            <p:cNvPr id="27" name="Rounded Rectangle 26"/>
            <p:cNvSpPr/>
            <p:nvPr/>
          </p:nvSpPr>
          <p:spPr>
            <a:xfrm>
              <a:off x="2780422" y="3196015"/>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OBIS SEAMAP</a:t>
              </a:r>
            </a:p>
          </p:txBody>
        </p:sp>
        <p:sp>
          <p:nvSpPr>
            <p:cNvPr id="28" name="Rounded Rectangle 27"/>
            <p:cNvSpPr/>
            <p:nvPr/>
          </p:nvSpPr>
          <p:spPr>
            <a:xfrm>
              <a:off x="2800392" y="2799683"/>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MicrOBIS</a:t>
              </a:r>
            </a:p>
          </p:txBody>
        </p:sp>
        <p:sp>
          <p:nvSpPr>
            <p:cNvPr id="29" name="Rounded Rectangle 28"/>
            <p:cNvSpPr/>
            <p:nvPr/>
          </p:nvSpPr>
          <p:spPr>
            <a:xfrm>
              <a:off x="4503826" y="1705178"/>
              <a:ext cx="1407798"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err="1">
                  <a:solidFill>
                    <a:schemeClr val="tx1"/>
                  </a:solidFill>
                </a:rPr>
                <a:t>DeepSeaOBIS</a:t>
              </a:r>
              <a:endParaRPr lang="en-US" sz="1200" dirty="0">
                <a:solidFill>
                  <a:schemeClr val="tx1"/>
                </a:solidFill>
              </a:endParaRPr>
            </a:p>
          </p:txBody>
        </p:sp>
        <p:sp>
          <p:nvSpPr>
            <p:cNvPr id="30" name="Rounded Rectangle 29"/>
            <p:cNvSpPr/>
            <p:nvPr/>
          </p:nvSpPr>
          <p:spPr>
            <a:xfrm>
              <a:off x="4104970" y="2214569"/>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OBIS HAB</a:t>
              </a:r>
            </a:p>
          </p:txBody>
        </p:sp>
        <p:sp>
          <p:nvSpPr>
            <p:cNvPr id="31" name="Rounded Rectangle 30"/>
            <p:cNvSpPr/>
            <p:nvPr/>
          </p:nvSpPr>
          <p:spPr>
            <a:xfrm>
              <a:off x="3340720" y="2308171"/>
              <a:ext cx="645258"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a:solidFill>
                    <a:schemeClr val="tx1"/>
                  </a:solidFill>
                </a:rPr>
                <a:t>OTN</a:t>
              </a:r>
            </a:p>
          </p:txBody>
        </p:sp>
        <p:sp>
          <p:nvSpPr>
            <p:cNvPr id="32" name="Rounded Rectangle 31"/>
            <p:cNvSpPr/>
            <p:nvPr/>
          </p:nvSpPr>
          <p:spPr>
            <a:xfrm>
              <a:off x="3917456" y="2773978"/>
              <a:ext cx="1080655" cy="322118"/>
            </a:xfrm>
            <a:prstGeom prst="roundRect">
              <a:avLst/>
            </a:prstGeom>
            <a:solidFill>
              <a:srgbClr val="ECFDAF">
                <a:alpha val="69020"/>
              </a:srgb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err="1">
                  <a:solidFill>
                    <a:schemeClr val="tx1"/>
                  </a:solidFill>
                </a:rPr>
                <a:t>EurOBIS</a:t>
              </a:r>
              <a:endParaRPr lang="en-US" sz="1200" dirty="0">
                <a:solidFill>
                  <a:schemeClr val="tx1"/>
                </a:solidFill>
              </a:endParaRPr>
            </a:p>
          </p:txBody>
        </p:sp>
        <p:pic>
          <p:nvPicPr>
            <p:cNvPr id="3" name="Picture 2"/>
            <p:cNvPicPr>
              <a:picLocks noChangeAspect="1"/>
            </p:cNvPicPr>
            <p:nvPr/>
          </p:nvPicPr>
          <p:blipFill rotWithShape="1">
            <a:blip r:embed="rId4"/>
            <a:srcRect l="21649" t="11115" r="12045" b="26304"/>
            <a:stretch/>
          </p:blipFill>
          <p:spPr>
            <a:xfrm>
              <a:off x="6693115" y="1519071"/>
              <a:ext cx="1486732" cy="936637"/>
            </a:xfrm>
            <a:prstGeom prst="rect">
              <a:avLst/>
            </a:prstGeom>
          </p:spPr>
        </p:pic>
        <p:cxnSp>
          <p:nvCxnSpPr>
            <p:cNvPr id="15" name="Straight Arrow Connector 14"/>
            <p:cNvCxnSpPr/>
            <p:nvPr/>
          </p:nvCxnSpPr>
          <p:spPr>
            <a:xfrm flipH="1">
              <a:off x="4483686" y="2308171"/>
              <a:ext cx="2242751" cy="32211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6772150" y="2184088"/>
              <a:ext cx="1274564" cy="369332"/>
            </a:xfrm>
            <a:prstGeom prst="rect">
              <a:avLst/>
            </a:prstGeom>
            <a:solidFill>
              <a:srgbClr val="ECFDAF"/>
            </a:solidFill>
          </p:spPr>
          <p:txBody>
            <a:bodyPr wrap="square" rtlCol="0">
              <a:spAutoFit/>
            </a:bodyPr>
            <a:lstStyle/>
            <a:p>
              <a:pPr algn="ctr"/>
              <a:r>
                <a:rPr lang="en-US" sz="1800" dirty="0" err="1"/>
                <a:t>iOBIS</a:t>
              </a:r>
              <a:endParaRPr lang="en-US" sz="1800" dirty="0"/>
            </a:p>
          </p:txBody>
        </p:sp>
        <p:sp>
          <p:nvSpPr>
            <p:cNvPr id="35" name="Rounded Rectangle 34"/>
            <p:cNvSpPr/>
            <p:nvPr/>
          </p:nvSpPr>
          <p:spPr>
            <a:xfrm>
              <a:off x="6512190" y="3683481"/>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SEA OBIS </a:t>
              </a:r>
            </a:p>
          </p:txBody>
        </p:sp>
        <p:sp>
          <p:nvSpPr>
            <p:cNvPr id="36" name="Rounded Rectangle 35"/>
            <p:cNvSpPr/>
            <p:nvPr/>
          </p:nvSpPr>
          <p:spPr>
            <a:xfrm>
              <a:off x="1673552" y="3634824"/>
              <a:ext cx="1080655" cy="322118"/>
            </a:xfrm>
            <a:prstGeom prst="roundRect">
              <a:avLst/>
            </a:prstGeom>
            <a:solidFill>
              <a:srgbClr val="ECFDAF"/>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200" dirty="0">
                  <a:solidFill>
                    <a:schemeClr val="tx1"/>
                  </a:solidFill>
                </a:rPr>
                <a:t>CPPS OBIS</a:t>
              </a:r>
            </a:p>
          </p:txBody>
        </p:sp>
      </p:grpSp>
      <p:sp>
        <p:nvSpPr>
          <p:cNvPr id="2" name="Rectangle 1"/>
          <p:cNvSpPr/>
          <p:nvPr/>
        </p:nvSpPr>
        <p:spPr>
          <a:xfrm>
            <a:off x="321011" y="134758"/>
            <a:ext cx="3328225" cy="1292662"/>
          </a:xfrm>
          <a:prstGeom prst="rect">
            <a:avLst/>
          </a:prstGeom>
        </p:spPr>
        <p:txBody>
          <a:bodyPr wrap="square">
            <a:spAutoFit/>
          </a:bodyPr>
          <a:lstStyle/>
          <a:p>
            <a:r>
              <a:rPr lang="en-US" b="1" dirty="0">
                <a:solidFill>
                  <a:schemeClr val="bg1"/>
                </a:solidFill>
                <a:effectLst>
                  <a:glow rad="127000">
                    <a:schemeClr val="tx1"/>
                  </a:glow>
                </a:effectLst>
              </a:rPr>
              <a:t>OBIS Nodes</a:t>
            </a:r>
            <a:br>
              <a:rPr lang="en-US" dirty="0">
                <a:solidFill>
                  <a:schemeClr val="bg1"/>
                </a:solidFill>
                <a:effectLst>
                  <a:glow rad="127000">
                    <a:schemeClr val="tx1"/>
                  </a:glow>
                </a:effectLst>
              </a:rPr>
            </a:br>
            <a:r>
              <a:rPr lang="en-US" sz="800" dirty="0">
                <a:solidFill>
                  <a:schemeClr val="bg1"/>
                </a:solidFill>
                <a:effectLst>
                  <a:glow rad="127000">
                    <a:schemeClr val="tx1"/>
                  </a:glow>
                </a:effectLst>
              </a:rPr>
              <a:t> </a:t>
            </a:r>
            <a:br>
              <a:rPr lang="en-US" dirty="0">
                <a:solidFill>
                  <a:schemeClr val="bg1"/>
                </a:solidFill>
                <a:effectLst>
                  <a:glow rad="127000">
                    <a:schemeClr val="tx1"/>
                  </a:glow>
                </a:effectLst>
              </a:rPr>
            </a:br>
            <a:br>
              <a:rPr lang="en-US" sz="1100" dirty="0">
                <a:solidFill>
                  <a:schemeClr val="bg1"/>
                </a:solidFill>
                <a:effectLst>
                  <a:glow rad="127000">
                    <a:schemeClr val="tx1"/>
                  </a:glow>
                </a:effectLst>
              </a:rPr>
            </a:br>
            <a:br>
              <a:rPr lang="en-US" sz="1100" dirty="0">
                <a:solidFill>
                  <a:schemeClr val="bg1"/>
                </a:solidFill>
                <a:effectLst>
                  <a:glow rad="127000">
                    <a:schemeClr val="tx1"/>
                  </a:glow>
                </a:effectLst>
              </a:rPr>
            </a:br>
            <a:endParaRPr lang="en-US" dirty="0">
              <a:solidFill>
                <a:schemeClr val="bg1"/>
              </a:solidFill>
              <a:effectLst>
                <a:glow rad="127000">
                  <a:schemeClr val="tx1"/>
                </a:glow>
              </a:effectLst>
            </a:endParaRPr>
          </a:p>
        </p:txBody>
      </p:sp>
    </p:spTree>
    <p:extLst>
      <p:ext uri="{BB962C8B-B14F-4D97-AF65-F5344CB8AC3E}">
        <p14:creationId xmlns:p14="http://schemas.microsoft.com/office/powerpoint/2010/main" val="2017396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AFFA000-C036-4280-8DD0-2B381DF5DB46}"/>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2" name="Title 1"/>
          <p:cNvSpPr>
            <a:spLocks noGrp="1"/>
          </p:cNvSpPr>
          <p:nvPr>
            <p:ph type="title"/>
          </p:nvPr>
        </p:nvSpPr>
        <p:spPr/>
        <p:txBody>
          <a:bodyPr/>
          <a:lstStyle/>
          <a:p>
            <a:r>
              <a:rPr lang="en-US" b="1" dirty="0"/>
              <a:t>OBIS Data Network (Nodes)</a:t>
            </a:r>
          </a:p>
        </p:txBody>
      </p:sp>
      <p:sp>
        <p:nvSpPr>
          <p:cNvPr id="3" name="Content Placeholder 2"/>
          <p:cNvSpPr>
            <a:spLocks noGrp="1"/>
          </p:cNvSpPr>
          <p:nvPr>
            <p:ph idx="1"/>
          </p:nvPr>
        </p:nvSpPr>
        <p:spPr>
          <a:xfrm>
            <a:off x="467544" y="1676400"/>
            <a:ext cx="8352928" cy="4191000"/>
          </a:xfrm>
        </p:spPr>
        <p:txBody>
          <a:bodyPr/>
          <a:lstStyle/>
          <a:p>
            <a:r>
              <a:rPr lang="en-US" sz="1800" dirty="0"/>
              <a:t>OBIS’s data network </a:t>
            </a:r>
            <a:r>
              <a:rPr lang="en-US" sz="1800" dirty="0" err="1"/>
              <a:t>organised</a:t>
            </a:r>
            <a:r>
              <a:rPr lang="en-US" sz="1800" dirty="0"/>
              <a:t> in a hierarchical structure of nodes</a:t>
            </a:r>
          </a:p>
          <a:p>
            <a:endParaRPr lang="en-US" sz="1800" dirty="0"/>
          </a:p>
          <a:p>
            <a:r>
              <a:rPr lang="en-US" sz="1800" dirty="0"/>
              <a:t>Tier 1 = OBIS secretariat at IODE</a:t>
            </a:r>
          </a:p>
          <a:p>
            <a:r>
              <a:rPr lang="en-US" sz="1800" dirty="0"/>
              <a:t>Tier 2 = Regional and Thematic Nodes (NODC’s like OBIS Canada and ADUs like OTN)  </a:t>
            </a:r>
          </a:p>
          <a:p>
            <a:r>
              <a:rPr lang="en-US" sz="1800" dirty="0"/>
              <a:t>Tier 3 = Local Nodes (NODC’s and ADU’s)</a:t>
            </a:r>
          </a:p>
          <a:p>
            <a:endParaRPr lang="en-US" sz="1800" dirty="0"/>
          </a:p>
          <a:p>
            <a:pPr marL="0" lvl="0" indent="0">
              <a:buNone/>
            </a:pPr>
            <a:endParaRPr lang="en-GB" dirty="0"/>
          </a:p>
        </p:txBody>
      </p:sp>
    </p:spTree>
    <p:extLst>
      <p:ext uri="{BB962C8B-B14F-4D97-AF65-F5344CB8AC3E}">
        <p14:creationId xmlns:p14="http://schemas.microsoft.com/office/powerpoint/2010/main" val="32103960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A7B1058-1F62-4E0D-B69F-23C49423430D}"/>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18433" name="Title 1"/>
          <p:cNvSpPr>
            <a:spLocks noGrp="1"/>
          </p:cNvSpPr>
          <p:nvPr>
            <p:ph type="title"/>
          </p:nvPr>
        </p:nvSpPr>
        <p:spPr/>
        <p:txBody>
          <a:bodyPr/>
          <a:lstStyle/>
          <a:p>
            <a:r>
              <a:rPr lang="en-US" altLang="x-none"/>
              <a:t>OBIS nodes ToR</a:t>
            </a:r>
          </a:p>
        </p:txBody>
      </p:sp>
      <p:sp>
        <p:nvSpPr>
          <p:cNvPr id="18434" name="Content Placeholder 2"/>
          <p:cNvSpPr>
            <a:spLocks noGrp="1"/>
          </p:cNvSpPr>
          <p:nvPr>
            <p:ph idx="1"/>
          </p:nvPr>
        </p:nvSpPr>
        <p:spPr>
          <a:xfrm>
            <a:off x="628650" y="1590678"/>
            <a:ext cx="8191822" cy="4843735"/>
          </a:xfrm>
        </p:spPr>
        <p:txBody>
          <a:bodyPr>
            <a:noAutofit/>
          </a:bodyPr>
          <a:lstStyle/>
          <a:p>
            <a:r>
              <a:rPr lang="en-US" altLang="x-none" sz="2000" dirty="0"/>
              <a:t>Receiving or harvesting marine biodiversity data (and metadata) from national, regional and international programs, and the scientific community at large.</a:t>
            </a:r>
          </a:p>
          <a:p>
            <a:r>
              <a:rPr lang="en-US" altLang="x-none" sz="2000" dirty="0"/>
              <a:t>Perform data validation (using standards, tools and best practices), as described in the OBIS manual.</a:t>
            </a:r>
          </a:p>
          <a:p>
            <a:r>
              <a:rPr lang="en-US" altLang="x-none" sz="2000" dirty="0"/>
              <a:t>Reporting the results of quality control directly to data collectors/originator.</a:t>
            </a:r>
          </a:p>
          <a:p>
            <a:r>
              <a:rPr lang="en-US" altLang="x-none" sz="2000" dirty="0"/>
              <a:t>Making data (and metadata) available to OBIS using agreed upon standards and formats (OBIS cookbook).</a:t>
            </a:r>
          </a:p>
          <a:p>
            <a:r>
              <a:rPr lang="en-GB" altLang="x-none" sz="2000" dirty="0"/>
              <a:t>Control data access, terms of use and sharing policies.</a:t>
            </a:r>
          </a:p>
          <a:p>
            <a:r>
              <a:rPr lang="en-US" altLang="x-none" sz="2000" dirty="0"/>
              <a:t>Provide customer support (data queries, analyses, feedback).</a:t>
            </a:r>
          </a:p>
          <a:p>
            <a:r>
              <a:rPr lang="en-US" altLang="x-none" sz="2000" dirty="0"/>
              <a:t>Increase visibility and reach out (Communication and Outreach Strategy).</a:t>
            </a:r>
          </a:p>
          <a:p>
            <a:r>
              <a:rPr lang="en-US" altLang="x-none" sz="2000" dirty="0"/>
              <a:t>Build customized portals (e.g., multiple languages).</a:t>
            </a:r>
          </a:p>
          <a:p>
            <a:r>
              <a:rPr lang="en-US" altLang="x-none" sz="2000" dirty="0"/>
              <a:t>Comply with the IOC data policy for using and sharing OBIS data. </a:t>
            </a:r>
          </a:p>
          <a:p>
            <a:endParaRPr lang="en-US" altLang="x-none" sz="2000" dirty="0"/>
          </a:p>
          <a:p>
            <a:endParaRPr lang="en-US" altLang="x-none" sz="2000" dirty="0"/>
          </a:p>
          <a:p>
            <a:endParaRPr lang="en-US" altLang="x-none" sz="2000" dirty="0"/>
          </a:p>
        </p:txBody>
      </p:sp>
    </p:spTree>
    <p:extLst>
      <p:ext uri="{BB962C8B-B14F-4D97-AF65-F5344CB8AC3E}">
        <p14:creationId xmlns:p14="http://schemas.microsoft.com/office/powerpoint/2010/main" val="689717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E9EC25D-EB67-481E-A4A1-39A04FA67F28}"/>
              </a:ext>
            </a:extLst>
          </p:cNvPr>
          <p:cNvPicPr>
            <a:picLocks noChangeAspect="1"/>
          </p:cNvPicPr>
          <p:nvPr/>
        </p:nvPicPr>
        <p:blipFill rotWithShape="1">
          <a:blip r:embed="rId3">
            <a:alphaModFix amt="50000"/>
          </a:blip>
          <a:srcRect l="14726" r="14726" b="12504"/>
          <a:stretch/>
        </p:blipFill>
        <p:spPr>
          <a:xfrm>
            <a:off x="0" y="478327"/>
            <a:ext cx="9144000" cy="6379673"/>
          </a:xfrm>
          <a:prstGeom prst="rect">
            <a:avLst/>
          </a:prstGeom>
        </p:spPr>
      </p:pic>
      <p:sp>
        <p:nvSpPr>
          <p:cNvPr id="2" name="Title 1"/>
          <p:cNvSpPr>
            <a:spLocks noGrp="1"/>
          </p:cNvSpPr>
          <p:nvPr>
            <p:ph type="title"/>
          </p:nvPr>
        </p:nvSpPr>
        <p:spPr/>
        <p:txBody>
          <a:bodyPr/>
          <a:lstStyle/>
          <a:p>
            <a:r>
              <a:rPr lang="en-US" b="1" dirty="0"/>
              <a:t>What does it mean at a technical level?</a:t>
            </a:r>
          </a:p>
        </p:txBody>
      </p:sp>
      <p:sp>
        <p:nvSpPr>
          <p:cNvPr id="3" name="Content Placeholder 2"/>
          <p:cNvSpPr>
            <a:spLocks noGrp="1"/>
          </p:cNvSpPr>
          <p:nvPr>
            <p:ph idx="1"/>
          </p:nvPr>
        </p:nvSpPr>
        <p:spPr/>
        <p:txBody>
          <a:bodyPr/>
          <a:lstStyle/>
          <a:p>
            <a:r>
              <a:rPr lang="en-US" dirty="0"/>
              <a:t>Providing multiple datasets in a standard format for harvesting by iOBIS (</a:t>
            </a:r>
            <a:r>
              <a:rPr lang="en-US" i="1" dirty="0"/>
              <a:t>Darwin Core Archive format</a:t>
            </a:r>
            <a:r>
              <a:rPr lang="en-US" dirty="0"/>
              <a:t>)</a:t>
            </a:r>
          </a:p>
          <a:p>
            <a:endParaRPr lang="en-US" dirty="0"/>
          </a:p>
          <a:p>
            <a:r>
              <a:rPr lang="en-US" dirty="0"/>
              <a:t>Having complete and good quality data and metadata for each dataset</a:t>
            </a:r>
          </a:p>
          <a:p>
            <a:endParaRPr lang="en-US" dirty="0"/>
          </a:p>
          <a:p>
            <a:r>
              <a:rPr lang="en-US" dirty="0"/>
              <a:t>Regular updates to the datasets where possible</a:t>
            </a:r>
          </a:p>
          <a:p>
            <a:endParaRPr lang="en-US" dirty="0"/>
          </a:p>
          <a:p>
            <a:r>
              <a:rPr lang="en-US" dirty="0"/>
              <a:t>IPT Server to serve the datasets (or use the IPT server of </a:t>
            </a:r>
            <a:r>
              <a:rPr lang="en-US" dirty="0" err="1"/>
              <a:t>iOBIS</a:t>
            </a:r>
            <a:r>
              <a:rPr lang="en-US" dirty="0"/>
              <a:t> to upload datasets)</a:t>
            </a:r>
          </a:p>
          <a:p>
            <a:pPr>
              <a:buNone/>
            </a:pPr>
            <a:endParaRPr lang="en-US" dirty="0"/>
          </a:p>
          <a:p>
            <a:endParaRPr lang="en-US" dirty="0"/>
          </a:p>
          <a:p>
            <a:endParaRPr lang="en-US" dirty="0"/>
          </a:p>
        </p:txBody>
      </p:sp>
    </p:spTree>
    <p:extLst>
      <p:ext uri="{BB962C8B-B14F-4D97-AF65-F5344CB8AC3E}">
        <p14:creationId xmlns:p14="http://schemas.microsoft.com/office/powerpoint/2010/main" val="33301502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2322</TotalTime>
  <Words>6325</Words>
  <Application>Microsoft Office PowerPoint</Application>
  <PresentationFormat>On-screen Show (4:3)</PresentationFormat>
  <Paragraphs>488</Paragraphs>
  <Slides>43</Slides>
  <Notes>38</Notes>
  <HiddenSlides>16</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43</vt:i4>
      </vt:variant>
    </vt:vector>
  </HeadingPairs>
  <TitlesOfParts>
    <vt:vector size="51" baseType="lpstr">
      <vt:lpstr>.AppleSystemUIFont</vt:lpstr>
      <vt:lpstr>Arial</vt:lpstr>
      <vt:lpstr>Bodoni 72 Smallcaps Book</vt:lpstr>
      <vt:lpstr>Calibri</vt:lpstr>
      <vt:lpstr>Calibri Light</vt:lpstr>
      <vt:lpstr>Office Theme</vt:lpstr>
      <vt:lpstr>1_Office Theme</vt:lpstr>
      <vt:lpstr>2_Office Theme</vt:lpstr>
      <vt:lpstr>Contributing to OBIS Canada</vt:lpstr>
      <vt:lpstr>PowerPoint Presentation</vt:lpstr>
      <vt:lpstr>What is IOC?</vt:lpstr>
      <vt:lpstr>PowerPoint Presentation</vt:lpstr>
      <vt:lpstr>PowerPoint Presentation</vt:lpstr>
      <vt:lpstr>PowerPoint Presentation</vt:lpstr>
      <vt:lpstr>OBIS Data Network (Nodes)</vt:lpstr>
      <vt:lpstr>OBIS nodes ToR</vt:lpstr>
      <vt:lpstr>What does it mean at a technical level?</vt:lpstr>
      <vt:lpstr>PowerPoint Presentation</vt:lpstr>
      <vt:lpstr>OBIS Node application process</vt:lpstr>
      <vt:lpstr>Terms of Reference: IODE Associate Data Units (ADUs) </vt:lpstr>
      <vt:lpstr>What are the benefits for ADUs?</vt:lpstr>
      <vt:lpstr>How to become an ADU/OBIS Node..</vt:lpstr>
      <vt:lpstr>Once your application is received…</vt:lpstr>
      <vt:lpstr>PowerPoint Presentation</vt:lpstr>
      <vt:lpstr>PowerPoint Presentation</vt:lpstr>
      <vt:lpstr>PowerPoint Presentation</vt:lpstr>
      <vt:lpstr>OBIS Contact Information</vt:lpstr>
      <vt:lpstr>OBIS guidelines on the sharing and use of data</vt:lpstr>
      <vt:lpstr>PowerPoint Presentation</vt:lpstr>
      <vt:lpstr>PowerPoint Presentation</vt:lpstr>
      <vt:lpstr>PowerPoint Presentation</vt:lpstr>
      <vt:lpstr>PowerPoint Presentation</vt:lpstr>
      <vt:lpstr>PowerPoint Presentation</vt:lpstr>
      <vt:lpstr>PowerPoint Presentation</vt:lpstr>
      <vt:lpstr>IOC oceanographic data exchange policy</vt:lpstr>
      <vt:lpstr>OBIS license?</vt:lpstr>
      <vt:lpstr>Dataset use constraints</vt:lpstr>
      <vt:lpstr>Implications?</vt:lpstr>
      <vt:lpstr>Which license should we promote?</vt:lpstr>
      <vt:lpstr>Which license should we promote?</vt:lpstr>
      <vt:lpstr>What license for the OBIS database?</vt:lpstr>
      <vt:lpstr>Good advice: Develop a Data Policy in your institution</vt:lpstr>
      <vt:lpstr>PowerPoint Presentation</vt:lpstr>
      <vt:lpstr>OBIS metadata standards </vt:lpstr>
      <vt:lpstr>Metadata standards</vt:lpstr>
      <vt:lpstr>Metadata standards</vt:lpstr>
      <vt:lpstr>Metadata standards</vt:lpstr>
      <vt:lpstr>Metadata standards</vt:lpstr>
      <vt:lpstr>Metadata standards</vt:lpstr>
      <vt:lpstr>Metadata standards</vt:lpstr>
      <vt:lpstr>Metadata standards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Becoming an  OBIS Node</dc:title>
  <dc:creator>Jonathan Pye</dc:creator>
  <cp:lastModifiedBy>Jonathan Pye</cp:lastModifiedBy>
  <cp:revision>12</cp:revision>
  <dcterms:created xsi:type="dcterms:W3CDTF">2020-01-18T21:29:47Z</dcterms:created>
  <dcterms:modified xsi:type="dcterms:W3CDTF">2021-02-05T16:29:12Z</dcterms:modified>
</cp:coreProperties>
</file>